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1" r:id="rId5"/>
    <p:sldId id="259" r:id="rId6"/>
    <p:sldId id="260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65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8003" autoAdjust="0"/>
    <p:restoredTop sz="94660"/>
  </p:normalViewPr>
  <p:slideViewPr>
    <p:cSldViewPr snapToGrid="0">
      <p:cViewPr varScale="1">
        <p:scale>
          <a:sx n="73" d="100"/>
          <a:sy n="73" d="100"/>
        </p:scale>
        <p:origin x="-49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D019-3BD5-446E-8C0D-4EA22DF824A6}" type="datetimeFigureOut">
              <a:rPr lang="cs-CZ" smtClean="0"/>
              <a:pPr/>
              <a:t>28.04.2019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3D36E-BE0E-40CF-86A3-8D47EA0CBE6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864970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D019-3BD5-446E-8C0D-4EA22DF824A6}" type="datetimeFigureOut">
              <a:rPr lang="cs-CZ" smtClean="0"/>
              <a:pPr/>
              <a:t>28.04.2019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3D36E-BE0E-40CF-86A3-8D47EA0CBE6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044661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D019-3BD5-446E-8C0D-4EA22DF824A6}" type="datetimeFigureOut">
              <a:rPr lang="cs-CZ" smtClean="0"/>
              <a:pPr/>
              <a:t>28.04.2019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3D36E-BE0E-40CF-86A3-8D47EA0CBE6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90892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D019-3BD5-446E-8C0D-4EA22DF824A6}" type="datetimeFigureOut">
              <a:rPr lang="cs-CZ" smtClean="0"/>
              <a:pPr/>
              <a:t>28.04.2019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3D36E-BE0E-40CF-86A3-8D47EA0CBE6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9757649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D019-3BD5-446E-8C0D-4EA22DF824A6}" type="datetimeFigureOut">
              <a:rPr lang="cs-CZ" smtClean="0"/>
              <a:pPr/>
              <a:t>28.04.2019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3D36E-BE0E-40CF-86A3-8D47EA0CBE6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8068127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D019-3BD5-446E-8C0D-4EA22DF824A6}" type="datetimeFigureOut">
              <a:rPr lang="cs-CZ" smtClean="0"/>
              <a:pPr/>
              <a:t>28.04.2019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3D36E-BE0E-40CF-86A3-8D47EA0CBE6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652318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D019-3BD5-446E-8C0D-4EA22DF824A6}" type="datetimeFigureOut">
              <a:rPr lang="cs-CZ" smtClean="0"/>
              <a:pPr/>
              <a:t>28.04.2019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3D36E-BE0E-40CF-86A3-8D47EA0CBE6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1127964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D019-3BD5-446E-8C0D-4EA22DF824A6}" type="datetimeFigureOut">
              <a:rPr lang="cs-CZ" smtClean="0"/>
              <a:pPr/>
              <a:t>28.04.2019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3D36E-BE0E-40CF-86A3-8D47EA0CBE6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858577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D019-3BD5-446E-8C0D-4EA22DF824A6}" type="datetimeFigureOut">
              <a:rPr lang="cs-CZ" smtClean="0"/>
              <a:pPr/>
              <a:t>28.04.2019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3D36E-BE0E-40CF-86A3-8D47EA0CBE6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063114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D019-3BD5-446E-8C0D-4EA22DF824A6}" type="datetimeFigureOut">
              <a:rPr lang="cs-CZ" smtClean="0"/>
              <a:pPr/>
              <a:t>28.04.2019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3D36E-BE0E-40CF-86A3-8D47EA0CBE6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917493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D019-3BD5-446E-8C0D-4EA22DF824A6}" type="datetimeFigureOut">
              <a:rPr lang="cs-CZ" smtClean="0"/>
              <a:pPr/>
              <a:t>28.04.2019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3D36E-BE0E-40CF-86A3-8D47EA0CBE6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321919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D019-3BD5-446E-8C0D-4EA22DF824A6}" type="datetimeFigureOut">
              <a:rPr lang="cs-CZ" smtClean="0"/>
              <a:pPr/>
              <a:t>28.04.2019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3D36E-BE0E-40CF-86A3-8D47EA0CBE6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248148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D019-3BD5-446E-8C0D-4EA22DF824A6}" type="datetimeFigureOut">
              <a:rPr lang="cs-CZ" smtClean="0"/>
              <a:pPr/>
              <a:t>28.04.2019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3D36E-BE0E-40CF-86A3-8D47EA0CBE6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679550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D019-3BD5-446E-8C0D-4EA22DF824A6}" type="datetimeFigureOut">
              <a:rPr lang="cs-CZ" smtClean="0"/>
              <a:pPr/>
              <a:t>28.04.2019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3D36E-BE0E-40CF-86A3-8D47EA0CBE6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788629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D019-3BD5-446E-8C0D-4EA22DF824A6}" type="datetimeFigureOut">
              <a:rPr lang="cs-CZ" smtClean="0"/>
              <a:pPr/>
              <a:t>28.04.2019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3D36E-BE0E-40CF-86A3-8D47EA0CBE6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82822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D019-3BD5-446E-8C0D-4EA22DF824A6}" type="datetimeFigureOut">
              <a:rPr lang="cs-CZ" smtClean="0"/>
              <a:pPr/>
              <a:t>28.04.2019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3D36E-BE0E-40CF-86A3-8D47EA0CBE6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780438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6ED019-3BD5-446E-8C0D-4EA22DF824A6}" type="datetimeFigureOut">
              <a:rPr lang="cs-CZ" smtClean="0"/>
              <a:pPr/>
              <a:t>28.04.2019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103D36E-BE0E-40CF-86A3-8D47EA0CBE6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344583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9A19E5EA-219D-489A-BCE5-491473861CFC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794163" y="125412"/>
            <a:ext cx="7094538" cy="14700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altLang="cs-CZ" sz="8000" dirty="0"/>
              <a:t>33. smečka vlčat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14FFD7D-D4BF-4C76-B0EA-C8E1E240C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7791" y="2573482"/>
            <a:ext cx="2743200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83403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Shape 1">
            <a:extLst>
              <a:ext uri="{FF2B5EF4-FFF2-40B4-BE49-F238E27FC236}">
                <a16:creationId xmlns:a16="http://schemas.microsoft.com/office/drawing/2014/main" xmlns="" id="{32698D03-7AC6-4CD5-A365-AD2FFA559309}"/>
              </a:ext>
            </a:extLst>
          </p:cNvPr>
          <p:cNvSpPr txBox="1"/>
          <p:nvPr/>
        </p:nvSpPr>
        <p:spPr>
          <a:xfrm>
            <a:off x="513470" y="0"/>
            <a:ext cx="8229240" cy="1144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cs-CZ" sz="4400" b="0" strike="noStrike" spc="-1">
                <a:latin typeface="Arial"/>
              </a:rPr>
              <a:t>Přespání ve srubu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07E8A7C5-DC80-4684-96F7-45D2E0425110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2396235" y="1144800"/>
            <a:ext cx="5302800" cy="3977280"/>
          </a:xfrm>
          <a:prstGeom prst="rect">
            <a:avLst/>
          </a:prstGeom>
          <a:ln>
            <a:noFill/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93A9F233-E5BA-4C74-A9DF-16F9A58E5BD8}"/>
              </a:ext>
            </a:extLst>
          </p:cNvPr>
          <p:cNvPicPr/>
          <p:nvPr/>
        </p:nvPicPr>
        <p:blipFill>
          <a:blip r:embed="rId3" cstate="print"/>
          <a:stretch/>
        </p:blipFill>
        <p:spPr>
          <a:xfrm>
            <a:off x="660516" y="1266385"/>
            <a:ext cx="8349480" cy="46962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023640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>
            <a:extLst>
              <a:ext uri="{FF2B5EF4-FFF2-40B4-BE49-F238E27FC236}">
                <a16:creationId xmlns:a16="http://schemas.microsoft.com/office/drawing/2014/main" xmlns="" id="{6C579B52-A46B-4BA6-B5FC-618E3F253CA8}"/>
              </a:ext>
            </a:extLst>
          </p:cNvPr>
          <p:cNvSpPr/>
          <p:nvPr/>
        </p:nvSpPr>
        <p:spPr>
          <a:xfrm>
            <a:off x="457200" y="510120"/>
            <a:ext cx="8228880" cy="671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cs-CZ" sz="4400" b="0" strike="noStrike" spc="-1">
                <a:solidFill>
                  <a:srgbClr val="000000"/>
                </a:solidFill>
                <a:latin typeface="Arial"/>
              </a:rPr>
              <a:t>Deskovky v klubovně</a:t>
            </a:r>
            <a:endParaRPr lang="cs-CZ" sz="4400" b="0" strike="noStrike" spc="-1">
              <a:latin typeface="Arial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7DEE4BC7-239E-4F2D-A921-54881152DB36}"/>
              </a:ext>
            </a:extLst>
          </p:cNvPr>
          <p:cNvPicPr/>
          <p:nvPr/>
        </p:nvPicPr>
        <p:blipFill>
          <a:blip r:embed="rId2" cstate="print"/>
          <a:stretch/>
        </p:blipFill>
        <p:spPr>
          <a:xfrm>
            <a:off x="612900" y="1413543"/>
            <a:ext cx="7989480" cy="5291640"/>
          </a:xfrm>
          <a:prstGeom prst="rect">
            <a:avLst/>
          </a:prstGeom>
          <a:ln>
            <a:noFill/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54111F8A-57C4-490E-AC8B-265792CFA766}"/>
              </a:ext>
            </a:extLst>
          </p:cNvPr>
          <p:cNvPicPr/>
          <p:nvPr/>
        </p:nvPicPr>
        <p:blipFill>
          <a:blip r:embed="rId3" cstate="print"/>
          <a:stretch/>
        </p:blipFill>
        <p:spPr>
          <a:xfrm>
            <a:off x="684900" y="1413543"/>
            <a:ext cx="7989480" cy="5291640"/>
          </a:xfrm>
          <a:prstGeom prst="rect">
            <a:avLst/>
          </a:prstGeom>
          <a:ln>
            <a:noFill/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793EF5D1-C9CF-4254-98CE-2BAC8ACE9C43}"/>
              </a:ext>
            </a:extLst>
          </p:cNvPr>
          <p:cNvPicPr/>
          <p:nvPr/>
        </p:nvPicPr>
        <p:blipFill>
          <a:blip r:embed="rId4" cstate="print"/>
          <a:stretch/>
        </p:blipFill>
        <p:spPr>
          <a:xfrm>
            <a:off x="540900" y="1376574"/>
            <a:ext cx="8061480" cy="53391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270564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>
            <a:extLst>
              <a:ext uri="{FF2B5EF4-FFF2-40B4-BE49-F238E27FC236}">
                <a16:creationId xmlns:a16="http://schemas.microsoft.com/office/drawing/2014/main" xmlns="" id="{87B3E95F-1F04-421B-B640-3B6242E3F73C}"/>
              </a:ext>
            </a:extLst>
          </p:cNvPr>
          <p:cNvSpPr/>
          <p:nvPr/>
        </p:nvSpPr>
        <p:spPr>
          <a:xfrm>
            <a:off x="457200" y="510120"/>
            <a:ext cx="8228880" cy="671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cs-CZ" sz="4400" b="0" strike="noStrike" spc="-1" dirty="0">
                <a:solidFill>
                  <a:srgbClr val="000000"/>
                </a:solidFill>
                <a:latin typeface="Arial"/>
              </a:rPr>
              <a:t>Různé hry a úklid v klubovně</a:t>
            </a:r>
            <a:endParaRPr lang="cs-CZ" sz="4400" b="0" strike="noStrike" spc="-1" dirty="0">
              <a:latin typeface="Arial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3E3F06B8-B2B0-43BF-81DF-A0635D0F78AD}"/>
              </a:ext>
            </a:extLst>
          </p:cNvPr>
          <p:cNvPicPr/>
          <p:nvPr/>
        </p:nvPicPr>
        <p:blipFill>
          <a:blip r:embed="rId2" cstate="print"/>
          <a:stretch/>
        </p:blipFill>
        <p:spPr>
          <a:xfrm>
            <a:off x="2417760" y="1298732"/>
            <a:ext cx="3773880" cy="5032440"/>
          </a:xfrm>
          <a:prstGeom prst="rect">
            <a:avLst/>
          </a:prstGeom>
          <a:ln>
            <a:noFill/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35911EBB-F977-4744-8C18-AA30B2227339}"/>
              </a:ext>
            </a:extLst>
          </p:cNvPr>
          <p:cNvPicPr/>
          <p:nvPr/>
        </p:nvPicPr>
        <p:blipFill>
          <a:blip r:embed="rId3" cstate="print"/>
          <a:stretch/>
        </p:blipFill>
        <p:spPr>
          <a:xfrm>
            <a:off x="2238960" y="1305784"/>
            <a:ext cx="3857040" cy="5142960"/>
          </a:xfrm>
          <a:prstGeom prst="rect">
            <a:avLst/>
          </a:prstGeom>
          <a:ln>
            <a:noFill/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52AAFA28-BFC6-45A0-8488-0B8BF7BD76C7}"/>
              </a:ext>
            </a:extLst>
          </p:cNvPr>
          <p:cNvPicPr/>
          <p:nvPr/>
        </p:nvPicPr>
        <p:blipFill>
          <a:blip r:embed="rId4" cstate="print"/>
          <a:stretch/>
        </p:blipFill>
        <p:spPr>
          <a:xfrm>
            <a:off x="2376180" y="1305784"/>
            <a:ext cx="3857040" cy="5143320"/>
          </a:xfrm>
          <a:prstGeom prst="rect">
            <a:avLst/>
          </a:prstGeom>
          <a:ln>
            <a:noFill/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458C92EB-9333-4D94-80EB-A87BBC07E7E5}"/>
              </a:ext>
            </a:extLst>
          </p:cNvPr>
          <p:cNvPicPr/>
          <p:nvPr/>
        </p:nvPicPr>
        <p:blipFill>
          <a:blip r:embed="rId5" cstate="print"/>
          <a:stretch/>
        </p:blipFill>
        <p:spPr>
          <a:xfrm>
            <a:off x="2278620" y="1305784"/>
            <a:ext cx="3954600" cy="52732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601976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>
            <a:extLst>
              <a:ext uri="{FF2B5EF4-FFF2-40B4-BE49-F238E27FC236}">
                <a16:creationId xmlns:a16="http://schemas.microsoft.com/office/drawing/2014/main" xmlns="" id="{920D1040-0B3C-4147-83A5-85104D784371}"/>
              </a:ext>
            </a:extLst>
          </p:cNvPr>
          <p:cNvSpPr/>
          <p:nvPr/>
        </p:nvSpPr>
        <p:spPr>
          <a:xfrm>
            <a:off x="457200" y="510120"/>
            <a:ext cx="8228880" cy="671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cs-CZ" sz="4400" b="0" strike="noStrike" spc="-1">
                <a:solidFill>
                  <a:srgbClr val="000000"/>
                </a:solidFill>
                <a:latin typeface="Arial"/>
              </a:rPr>
              <a:t>Výprava na Lískovec</a:t>
            </a:r>
            <a:endParaRPr lang="cs-CZ" sz="4400" b="0" strike="noStrike" spc="-1">
              <a:latin typeface="Arial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A4E5F0C6-71F1-4456-BB14-6BC667F4F710}"/>
              </a:ext>
            </a:extLst>
          </p:cNvPr>
          <p:cNvPicPr/>
          <p:nvPr/>
        </p:nvPicPr>
        <p:blipFill>
          <a:blip r:embed="rId2" cstate="print"/>
          <a:stretch/>
        </p:blipFill>
        <p:spPr>
          <a:xfrm>
            <a:off x="809640" y="1532213"/>
            <a:ext cx="7469280" cy="4947120"/>
          </a:xfrm>
          <a:prstGeom prst="rect">
            <a:avLst/>
          </a:prstGeom>
          <a:ln>
            <a:noFill/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A8419948-8526-4ACD-9775-BE7703101AC0}"/>
              </a:ext>
            </a:extLst>
          </p:cNvPr>
          <p:cNvPicPr/>
          <p:nvPr/>
        </p:nvPicPr>
        <p:blipFill>
          <a:blip r:embed="rId3" cstate="print"/>
          <a:stretch/>
        </p:blipFill>
        <p:spPr>
          <a:xfrm>
            <a:off x="809640" y="1635148"/>
            <a:ext cx="7469280" cy="4947120"/>
          </a:xfrm>
          <a:prstGeom prst="rect">
            <a:avLst/>
          </a:prstGeom>
          <a:ln>
            <a:noFill/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79961732-D6BD-4DF8-A282-B32AF2D09704}"/>
              </a:ext>
            </a:extLst>
          </p:cNvPr>
          <p:cNvPicPr/>
          <p:nvPr/>
        </p:nvPicPr>
        <p:blipFill>
          <a:blip r:embed="rId4" cstate="print"/>
          <a:stretch/>
        </p:blipFill>
        <p:spPr>
          <a:xfrm>
            <a:off x="808920" y="1532213"/>
            <a:ext cx="7470000" cy="49471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80297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694FFF29-2537-4B2C-BC4F-E706DCB1196D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969476" y="4362450"/>
            <a:ext cx="6172200" cy="13620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altLang="cs-CZ" sz="5400" cap="none" dirty="0" err="1"/>
              <a:t>Děkuji</a:t>
            </a:r>
            <a:r>
              <a:rPr altLang="cs-CZ" sz="5400" cap="none" dirty="0"/>
              <a:t> za </a:t>
            </a:r>
            <a:r>
              <a:rPr altLang="cs-CZ" sz="5400" cap="none" dirty="0" err="1"/>
              <a:t>pozornost</a:t>
            </a:r>
            <a:r>
              <a:rPr altLang="cs-CZ" sz="5400" cap="none" dirty="0"/>
              <a:t>!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6BEBCA6B-35EF-4525-9AC0-1AAFBEEB8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67250" y="874835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4978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>
            <a:extLst>
              <a:ext uri="{FF2B5EF4-FFF2-40B4-BE49-F238E27FC236}">
                <a16:creationId xmlns:a16="http://schemas.microsoft.com/office/drawing/2014/main" xmlns="" id="{AC9618CD-AFC5-4BBE-8AFE-3BD8ECABA8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280988"/>
            <a:ext cx="73152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6000" dirty="0"/>
              <a:t>Základní </a:t>
            </a:r>
            <a:r>
              <a:rPr lang="cs-CZ" altLang="cs-CZ" sz="6000" dirty="0" err="1"/>
              <a:t>info</a:t>
            </a:r>
            <a:r>
              <a:rPr lang="cs-CZ" altLang="cs-CZ" sz="6000" dirty="0"/>
              <a:t> o smečce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D7C3AA4C-B743-45DD-801E-09750BD44AA0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654627" y="1243014"/>
            <a:ext cx="9393382" cy="533399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cs-CZ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cs-CZ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cs-CZ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cs-CZ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lang="cs-CZ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cs-CZ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cs-CZ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cs-CZ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cs-CZ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alt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chlapecký vlčácký oddíl</a:t>
            </a:r>
          </a:p>
          <a:p>
            <a:pPr eaLnBrk="1" hangingPunct="1">
              <a:defRPr/>
            </a:pPr>
            <a:endParaRPr altLang="cs-CZ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>
              <a:defRPr/>
            </a:pPr>
            <a:r>
              <a:rPr alt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dvě šestky</a:t>
            </a:r>
          </a:p>
          <a:p>
            <a:pPr lvl="1" eaLnBrk="1" hangingPunct="1">
              <a:defRPr/>
            </a:pPr>
            <a:r>
              <a:rPr alt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Zelená – </a:t>
            </a:r>
            <a:r>
              <a:rPr altLang="cs-CZ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Rysčata</a:t>
            </a:r>
            <a:r>
              <a:rPr alt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(6 – 8 let)</a:t>
            </a:r>
          </a:p>
          <a:p>
            <a:pPr lvl="1" eaLnBrk="1" hangingPunct="1">
              <a:defRPr/>
            </a:pPr>
            <a:r>
              <a:rPr alt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Hnědá – Bobři (9 – 11 let) </a:t>
            </a:r>
          </a:p>
          <a:p>
            <a:pPr eaLnBrk="1" hangingPunct="1">
              <a:defRPr/>
            </a:pPr>
            <a:endParaRPr altLang="cs-CZ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>
              <a:defRPr/>
            </a:pPr>
            <a:r>
              <a:rPr alt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vedení smečky </a:t>
            </a:r>
          </a:p>
          <a:p>
            <a:pPr lvl="1" eaLnBrk="1" hangingPunct="1">
              <a:defRPr/>
            </a:pPr>
            <a:r>
              <a:rPr alt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vůdce smečky  	– Václav Polák (Venuše)</a:t>
            </a:r>
          </a:p>
          <a:p>
            <a:pPr lvl="1">
              <a:defRPr/>
            </a:pPr>
            <a:r>
              <a:rPr alt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zástupci vůdce 	– Honza Šebrle (Šedák),</a:t>
            </a:r>
            <a:r>
              <a:rPr lang="cs-CZ" alt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Vašek Novák, </a:t>
            </a:r>
          </a:p>
          <a:p>
            <a:pPr marL="457200" lvl="1" indent="0">
              <a:buNone/>
              <a:defRPr/>
            </a:pPr>
            <a:r>
              <a:rPr alt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                  </a:t>
            </a:r>
            <a:r>
              <a:rPr lang="cs-CZ" alt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Honza Pavlas (Mazlik)</a:t>
            </a:r>
          </a:p>
          <a:p>
            <a:pPr lvl="1">
              <a:defRPr/>
            </a:pPr>
            <a:r>
              <a:rPr alt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další vedoucí    	</a:t>
            </a:r>
            <a:r>
              <a:rPr lang="cs-CZ" alt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–</a:t>
            </a:r>
            <a:r>
              <a:rPr alt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altLang="cs-CZ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Naťa</a:t>
            </a:r>
            <a:r>
              <a:rPr alt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Minářová, Maruška Skalická</a:t>
            </a:r>
          </a:p>
          <a:p>
            <a:pPr eaLnBrk="1" hangingPunct="1">
              <a:defRPr/>
            </a:pPr>
            <a:endParaRPr altLang="cs-CZ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>
              <a:defRPr/>
            </a:pPr>
            <a:r>
              <a:rPr alt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současný počet dětí - 18</a:t>
            </a:r>
          </a:p>
          <a:p>
            <a:pPr eaLnBrk="1" hangingPunct="1">
              <a:defRPr/>
            </a:pPr>
            <a:endParaRPr altLang="cs-CZ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>
              <a:defRPr/>
            </a:pPr>
            <a:endParaRPr altLang="cs-CZ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1086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>
            <a:extLst>
              <a:ext uri="{FF2B5EF4-FFF2-40B4-BE49-F238E27FC236}">
                <a16:creationId xmlns:a16="http://schemas.microsoft.com/office/drawing/2014/main" xmlns="" id="{9D7B7539-C115-46F3-ACAD-8913154F9E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228600"/>
            <a:ext cx="6553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6000"/>
              <a:t>Hnědá šestka - Bobři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F4589D55-DA33-4066-8D38-520C7A1FDA5F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132609" y="1600200"/>
            <a:ext cx="7858991" cy="491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starší vlčata, počet členů družiny - 7</a:t>
            </a:r>
          </a:p>
          <a:p>
            <a:pPr eaLnBrk="1" hangingPunct="1"/>
            <a:endParaRPr lang="cs-CZ" altLang="cs-CZ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/>
            <a:r>
              <a:rPr lang="cs-CZ" alt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Práce se stezkou, plnění </a:t>
            </a:r>
            <a:r>
              <a:rPr lang="cs-CZ" altLang="cs-CZ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vlčků</a:t>
            </a:r>
            <a:r>
              <a:rPr lang="cs-CZ" alt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poznávání přírody, základní skautské dovednosti, příprava na závody</a:t>
            </a:r>
            <a:br>
              <a:rPr lang="cs-CZ" alt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cs-CZ" altLang="cs-CZ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/>
            <a:r>
              <a:rPr lang="cs-CZ" alt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 roce 2018 přešli ke skautům 3 vlčata</a:t>
            </a:r>
          </a:p>
          <a:p>
            <a:pPr eaLnBrk="1" hangingPunct="1"/>
            <a:endParaRPr lang="cs-CZ" altLang="cs-CZ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hangingPunct="1">
              <a:buNone/>
            </a:pPr>
            <a:endParaRPr lang="cs-CZ" altLang="cs-CZ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/>
            <a:endParaRPr lang="cs-CZ" altLang="cs-CZ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/>
            <a:endParaRPr lang="cs-CZ" altLang="cs-CZ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2AE4BDEE-5BA0-4288-A3D2-AFAB18ABF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300" y="228600"/>
            <a:ext cx="1084263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86783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>
            <a:extLst>
              <a:ext uri="{FF2B5EF4-FFF2-40B4-BE49-F238E27FC236}">
                <a16:creationId xmlns:a16="http://schemas.microsoft.com/office/drawing/2014/main" xmlns="" id="{56CB455B-0424-44B7-9B60-9B5495EBA5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5147" y="252350"/>
            <a:ext cx="741583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6000"/>
              <a:t>Zelená šestka - Rysčata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BC828D6F-E6D6-480C-BDB9-6E1E603234F2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85653" y="1623950"/>
            <a:ext cx="825533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mladší vlčata, počet členů družiny - 12</a:t>
            </a:r>
          </a:p>
          <a:p>
            <a:pPr eaLnBrk="1" hangingPunct="1"/>
            <a:endParaRPr lang="cs-CZ" altLang="cs-CZ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/>
            <a:r>
              <a:rPr lang="cs-CZ" alt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seznamování se skautingem, osvojování základních návyků a pravidel, nováčkovská zkouška, cesta ke slibu, sžívání se s kolektivem</a:t>
            </a:r>
          </a:p>
          <a:p>
            <a:pPr eaLnBrk="1" hangingPunct="1"/>
            <a:endParaRPr lang="cs-CZ" altLang="cs-CZ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/>
            <a:r>
              <a:rPr lang="cs-CZ" alt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symbolický rámec – Knihy džunglí </a:t>
            </a:r>
          </a:p>
          <a:p>
            <a:pPr eaLnBrk="1" hangingPunct="1"/>
            <a:endParaRPr lang="cs-CZ" altLang="cs-CZ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/>
            <a:endParaRPr lang="cs-CZ" altLang="cs-CZ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/>
            <a:endParaRPr lang="cs-CZ" altLang="cs-CZ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194CB6A3-41F7-4364-87A9-37D687A92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296" y="252350"/>
            <a:ext cx="1110749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5850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F6CC296B-F7E2-4588-8B0A-04E5A5747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274638"/>
            <a:ext cx="9303873" cy="8683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altLang="cs-CZ" sz="5400"/>
              <a:t>Tradiční akce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226158AE-BBE1-406F-9A3D-C65571D18E7C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219200" y="1257300"/>
            <a:ext cx="8601694" cy="53260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cs-CZ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cs-CZ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cs-CZ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cs-CZ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lang="cs-CZ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cs-CZ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cs-CZ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cs-CZ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cs-CZ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altLang="cs-CZ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podzimní přespání na srubu</a:t>
            </a:r>
          </a:p>
          <a:p>
            <a:pPr lvl="1" eaLnBrk="1" hangingPunct="1">
              <a:defRPr/>
            </a:pPr>
            <a:r>
              <a:rPr altLang="cs-CZ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společně s rodiči</a:t>
            </a:r>
          </a:p>
          <a:p>
            <a:pPr lvl="1" eaLnBrk="1" hangingPunct="1">
              <a:defRPr/>
            </a:pPr>
            <a:r>
              <a:rPr altLang="cs-CZ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opékání buřtů, společná hra</a:t>
            </a:r>
          </a:p>
          <a:p>
            <a:pPr eaLnBrk="1" hangingPunct="1">
              <a:defRPr/>
            </a:pPr>
            <a:r>
              <a:rPr altLang="cs-CZ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vánoční přespání v klubovně</a:t>
            </a:r>
          </a:p>
          <a:p>
            <a:pPr lvl="1" eaLnBrk="1" hangingPunct="1">
              <a:defRPr/>
            </a:pPr>
            <a:r>
              <a:rPr altLang="cs-CZ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předávání dárků</a:t>
            </a:r>
          </a:p>
          <a:p>
            <a:pPr lvl="1" eaLnBrk="1" hangingPunct="1">
              <a:defRPr/>
            </a:pPr>
            <a:r>
              <a:rPr altLang="cs-CZ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promítání filmu</a:t>
            </a:r>
          </a:p>
          <a:p>
            <a:pPr eaLnBrk="1" hangingPunct="1">
              <a:defRPr/>
            </a:pPr>
            <a:r>
              <a:rPr altLang="cs-CZ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vodní hrátky</a:t>
            </a:r>
          </a:p>
          <a:p>
            <a:pPr lvl="1" eaLnBrk="1" hangingPunct="1">
              <a:defRPr/>
            </a:pPr>
            <a:r>
              <a:rPr lang="cs-CZ" altLang="cs-CZ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</a:t>
            </a:r>
            <a:r>
              <a:rPr altLang="cs-CZ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lavba na rybníce</a:t>
            </a:r>
          </a:p>
          <a:p>
            <a:pPr marL="342900" lvl="1" indent="-342900">
              <a:buFont typeface="Arial" panose="020B0604020202020204" pitchFamily="34" charset="0"/>
              <a:buChar char="•"/>
              <a:defRPr/>
            </a:pPr>
            <a:r>
              <a:rPr lang="cs-CZ" spc="-1" dirty="0">
                <a:solidFill>
                  <a:srgbClr val="000000"/>
                </a:solidFill>
                <a:latin typeface="Calibri"/>
                <a:ea typeface="DejaVu Sans"/>
              </a:rPr>
              <a:t>deskové hry v klubovně (</a:t>
            </a:r>
            <a:r>
              <a:rPr lang="cs-CZ" spc="-1" dirty="0" err="1">
                <a:solidFill>
                  <a:srgbClr val="000000"/>
                </a:solidFill>
                <a:latin typeface="Calibri"/>
                <a:ea typeface="DejaVu Sans"/>
              </a:rPr>
              <a:t>casino</a:t>
            </a:r>
            <a:r>
              <a:rPr lang="cs-CZ" spc="-1" dirty="0">
                <a:solidFill>
                  <a:srgbClr val="000000"/>
                </a:solidFill>
                <a:latin typeface="Calibri"/>
                <a:ea typeface="DejaVu Sans"/>
              </a:rPr>
              <a:t> společně s 1.odd.)</a:t>
            </a:r>
            <a:endParaRPr altLang="cs-CZ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>
              <a:defRPr/>
            </a:pPr>
            <a:r>
              <a:rPr altLang="cs-CZ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letní stanový tábor</a:t>
            </a:r>
          </a:p>
          <a:p>
            <a:pPr lvl="1" eaLnBrk="1" hangingPunct="1">
              <a:defRPr/>
            </a:pPr>
            <a:r>
              <a:rPr lang="cs-CZ" altLang="cs-CZ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14 dní v přírodě</a:t>
            </a:r>
            <a:endParaRPr altLang="cs-CZ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>
              <a:defRPr/>
            </a:pPr>
            <a:r>
              <a:rPr lang="cs-CZ" altLang="cs-CZ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</a:t>
            </a:r>
            <a:r>
              <a:rPr altLang="cs-CZ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ýpravy do přírody, návštěvy bazénu, muzea, exkurze u hasičů, záchranářů atd. </a:t>
            </a:r>
          </a:p>
          <a:p>
            <a:pPr eaLnBrk="1" hangingPunct="1">
              <a:defRPr/>
            </a:pPr>
            <a:endParaRPr altLang="cs-CZ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>
              <a:defRPr/>
            </a:pPr>
            <a:endParaRPr altLang="cs-CZ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9000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DD3DA89-7622-4D2F-9DC1-936D88E5A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3550282" cy="779813"/>
          </a:xfrm>
        </p:spPr>
        <p:txBody>
          <a:bodyPr/>
          <a:lstStyle/>
          <a:p>
            <a:r>
              <a:rPr lang="cs-CZ" dirty="0"/>
              <a:t>Úspěchy smečky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0468AA9B-925F-4065-9054-55EFC5D292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389413"/>
            <a:ext cx="8596668" cy="1009403"/>
          </a:xfrm>
        </p:spPr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cs-CZ" altLang="cs-CZ" sz="2200" dirty="0"/>
              <a:t>vítězství v krajském kole </a:t>
            </a:r>
            <a:r>
              <a:rPr lang="cs-CZ" altLang="cs-CZ" sz="2200" dirty="0" err="1"/>
              <a:t>ZVaS</a:t>
            </a:r>
            <a:r>
              <a:rPr lang="cs-CZ" altLang="cs-CZ" sz="2200" dirty="0"/>
              <a:t> 2018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2200" dirty="0"/>
              <a:t>7. místo v celostátním kole </a:t>
            </a:r>
            <a:r>
              <a:rPr lang="cs-CZ" altLang="cs-CZ" sz="2200" dirty="0" err="1"/>
              <a:t>ZVaS</a:t>
            </a:r>
            <a:r>
              <a:rPr lang="cs-CZ" altLang="cs-CZ" sz="2200" dirty="0"/>
              <a:t> 2018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200" dirty="0"/>
          </a:p>
        </p:txBody>
      </p:sp>
      <p:pic>
        <p:nvPicPr>
          <p:cNvPr id="1026" name="Picture 2" descr="https://scontent.fprg1-1.fna.fbcdn.net/v/t1.15752-9/58842392_388877185043938_4350265721490505728_n.jpg?_nc_cat=103&amp;_nc_ht=scontent.fprg1-1.fna&amp;oh=7efc742679e590e1170bdb19738a3e01&amp;oe=5D689ABC">
            <a:extLst>
              <a:ext uri="{FF2B5EF4-FFF2-40B4-BE49-F238E27FC236}">
                <a16:creationId xmlns:a16="http://schemas.microsoft.com/office/drawing/2014/main" xmlns="" id="{2B240A0D-97A5-43A8-A0B9-0E9FE5D34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84415" y="2321626"/>
            <a:ext cx="5902037" cy="4426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57607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205275A-A1EB-49AC-87BD-F7AAF256A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74816"/>
          </a:xfrm>
        </p:spPr>
        <p:txBody>
          <a:bodyPr/>
          <a:lstStyle/>
          <a:p>
            <a:r>
              <a:rPr lang="cs-CZ" dirty="0"/>
              <a:t>Fotografie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9932CE34-97D0-4B41-85D2-99A0D1761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9066" y="1617889"/>
            <a:ext cx="3898900" cy="519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66972B9F-C017-4942-927B-389105286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0961" y="1830257"/>
            <a:ext cx="6213475" cy="466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086B6E2C-FC01-4DA9-9B70-CE5EF1F9A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59541" y="2044043"/>
            <a:ext cx="6330950" cy="474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987852A3-5A34-401A-899D-23F5CFE30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77016" y="1952829"/>
            <a:ext cx="6330950" cy="474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xmlns="" id="{A9334AA8-8550-46A9-926C-A968E8CDC3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2399" y="754915"/>
            <a:ext cx="4542842" cy="874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5400" dirty="0"/>
              <a:t>CK </a:t>
            </a:r>
            <a:r>
              <a:rPr lang="cs-CZ" altLang="cs-CZ" sz="5400" dirty="0" err="1"/>
              <a:t>ZVaS</a:t>
            </a:r>
            <a:r>
              <a:rPr lang="cs-CZ" altLang="cs-CZ" sz="5400" dirty="0"/>
              <a:t> 2018</a:t>
            </a:r>
          </a:p>
        </p:txBody>
      </p:sp>
    </p:spTree>
    <p:extLst>
      <p:ext uri="{BB962C8B-B14F-4D97-AF65-F5344CB8AC3E}">
        <p14:creationId xmlns:p14="http://schemas.microsoft.com/office/powerpoint/2010/main" xmlns="" val="1090315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>
            <a:extLst>
              <a:ext uri="{FF2B5EF4-FFF2-40B4-BE49-F238E27FC236}">
                <a16:creationId xmlns:a16="http://schemas.microsoft.com/office/drawing/2014/main" xmlns="" id="{206EC2E0-6A17-4C95-8CE4-4C4AB3B4CA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304800"/>
            <a:ext cx="6477000" cy="126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7200" dirty="0"/>
              <a:t>Návštěva bazénu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2505F100-A1AC-4D05-9EA2-0649610D9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7526" y="1488696"/>
            <a:ext cx="2954337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9AEFB11B-50A1-4603-A33F-56C376537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9476" y="1920874"/>
            <a:ext cx="6470650" cy="363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C5DD6BB0-EA11-450E-AED1-E6F85CBDE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2225" y="1920874"/>
            <a:ext cx="6781800" cy="381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09B399E6-A790-4FDD-A5E0-C1316CA54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2038" y="1920874"/>
            <a:ext cx="7011987" cy="394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93923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F82C7A9C-973B-40F4-9A74-485DB00DA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19837" y="1463969"/>
            <a:ext cx="6604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10FDA5CF-8119-4D83-8352-6A4956D57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8237" y="1387769"/>
            <a:ext cx="68072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620B60B8-85BB-4990-8EB7-1DD522D7F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8237" y="1387769"/>
            <a:ext cx="68072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3EF6914-5FA8-4B82-8903-3C7D162107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6637" y="168569"/>
            <a:ext cx="7010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7200" dirty="0"/>
              <a:t>Podzimní výprava</a:t>
            </a:r>
          </a:p>
        </p:txBody>
      </p:sp>
    </p:spTree>
    <p:extLst>
      <p:ext uri="{BB962C8B-B14F-4D97-AF65-F5344CB8AC3E}">
        <p14:creationId xmlns:p14="http://schemas.microsoft.com/office/powerpoint/2010/main" xmlns="" val="3204166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etnMj4SFfqbVIhVK0Rf8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etnMj4SFfqbVIhVK0Rf8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etnMj4SFfqbVIhVK0Rf8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etnMj4SFfqbVIhVK0Rf8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RMR96J2MVd0CGe2e5htjk"/>
</p:tagLst>
</file>

<file path=ppt/theme/theme1.xml><?xml version="1.0" encoding="utf-8"?>
<a:theme xmlns:a="http://schemas.openxmlformats.org/drawingml/2006/main" name="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zeta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51</TotalTime>
  <Words>207</Words>
  <Application>Microsoft Office PowerPoint</Application>
  <PresentationFormat>Vlastní</PresentationFormat>
  <Paragraphs>54</Paragraphs>
  <Slides>14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5" baseType="lpstr">
      <vt:lpstr>Fazeta</vt:lpstr>
      <vt:lpstr>Snímek 1</vt:lpstr>
      <vt:lpstr>Snímek 2</vt:lpstr>
      <vt:lpstr>Snímek 3</vt:lpstr>
      <vt:lpstr>Snímek 4</vt:lpstr>
      <vt:lpstr>Tradiční akce</vt:lpstr>
      <vt:lpstr>Úspěchy smečky</vt:lpstr>
      <vt:lpstr>Fotografie</vt:lpstr>
      <vt:lpstr>Snímek 8</vt:lpstr>
      <vt:lpstr>Snímek 9</vt:lpstr>
      <vt:lpstr>Snímek 10</vt:lpstr>
      <vt:lpstr>Snímek 11</vt:lpstr>
      <vt:lpstr>Snímek 12</vt:lpstr>
      <vt:lpstr>Snímek 13</vt:lpstr>
      <vt:lpstr>Děkuji za pozornost!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Mazlik</dc:creator>
  <cp:lastModifiedBy>Jirka</cp:lastModifiedBy>
  <cp:revision>7</cp:revision>
  <dcterms:created xsi:type="dcterms:W3CDTF">2019-04-26T14:40:56Z</dcterms:created>
  <dcterms:modified xsi:type="dcterms:W3CDTF">2019-04-28T20:19:52Z</dcterms:modified>
</cp:coreProperties>
</file>