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1" r:id="rId7"/>
    <p:sldId id="262" r:id="rId8"/>
    <p:sldId id="263" r:id="rId9"/>
    <p:sldId id="2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14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Se&#353;it2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 dirty="0" smtClean="0"/>
              <a:t>Vývoj</a:t>
            </a:r>
            <a:r>
              <a:rPr lang="cs-CZ" b="1" baseline="0" dirty="0" smtClean="0"/>
              <a:t> členské základny střediska </a:t>
            </a:r>
          </a:p>
          <a:p>
            <a:pPr>
              <a:defRPr/>
            </a:pPr>
            <a:r>
              <a:rPr lang="cs-CZ" b="1" baseline="0" dirty="0" smtClean="0"/>
              <a:t>2008 - 2019</a:t>
            </a:r>
            <a:endParaRPr lang="cs-CZ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děti a mládež do 18 let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List1!$A$2:$A$13</c:f>
              <c:numCache>
                <c:formatCode>General</c:formatCod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numCache>
            </c:numRef>
          </c:cat>
          <c:val>
            <c:numRef>
              <c:f>List1!$B$2:$B$13</c:f>
              <c:numCache>
                <c:formatCode>General</c:formatCode>
                <c:ptCount val="12"/>
                <c:pt idx="0">
                  <c:v>119</c:v>
                </c:pt>
                <c:pt idx="1">
                  <c:v>108</c:v>
                </c:pt>
                <c:pt idx="2">
                  <c:v>96</c:v>
                </c:pt>
                <c:pt idx="3">
                  <c:v>101</c:v>
                </c:pt>
                <c:pt idx="4">
                  <c:v>127</c:v>
                </c:pt>
                <c:pt idx="5">
                  <c:v>120</c:v>
                </c:pt>
                <c:pt idx="6">
                  <c:v>123</c:v>
                </c:pt>
                <c:pt idx="7">
                  <c:v>148</c:v>
                </c:pt>
                <c:pt idx="8">
                  <c:v>169</c:v>
                </c:pt>
                <c:pt idx="9">
                  <c:v>170</c:v>
                </c:pt>
                <c:pt idx="10">
                  <c:v>160</c:v>
                </c:pt>
                <c:pt idx="11">
                  <c:v>167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97C-4EA3-B976-2C26EBC4AD6E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dospělí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List1!$A$2:$A$13</c:f>
              <c:numCache>
                <c:formatCode>General</c:formatCod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numCache>
            </c:numRef>
          </c:cat>
          <c:val>
            <c:numRef>
              <c:f>List1!$C$2:$C$13</c:f>
              <c:numCache>
                <c:formatCode>General</c:formatCode>
                <c:ptCount val="12"/>
                <c:pt idx="0">
                  <c:v>70</c:v>
                </c:pt>
                <c:pt idx="1">
                  <c:v>76</c:v>
                </c:pt>
                <c:pt idx="2">
                  <c:v>73</c:v>
                </c:pt>
                <c:pt idx="3">
                  <c:v>79</c:v>
                </c:pt>
                <c:pt idx="4">
                  <c:v>77</c:v>
                </c:pt>
                <c:pt idx="5">
                  <c:v>80</c:v>
                </c:pt>
                <c:pt idx="6">
                  <c:v>90</c:v>
                </c:pt>
                <c:pt idx="7">
                  <c:v>88</c:v>
                </c:pt>
                <c:pt idx="8">
                  <c:v>90</c:v>
                </c:pt>
                <c:pt idx="9">
                  <c:v>95</c:v>
                </c:pt>
                <c:pt idx="10">
                  <c:v>98</c:v>
                </c:pt>
                <c:pt idx="11">
                  <c:v>107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97C-4EA3-B976-2C26EBC4AD6E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celkem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List1!$A$2:$A$13</c:f>
              <c:numCache>
                <c:formatCode>General</c:formatCod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numCache>
            </c:numRef>
          </c:cat>
          <c:val>
            <c:numRef>
              <c:f>List1!$D$2:$D$13</c:f>
              <c:numCache>
                <c:formatCode>General</c:formatCode>
                <c:ptCount val="12"/>
                <c:pt idx="0">
                  <c:v>189</c:v>
                </c:pt>
                <c:pt idx="1">
                  <c:v>184</c:v>
                </c:pt>
                <c:pt idx="2">
                  <c:v>169</c:v>
                </c:pt>
                <c:pt idx="3">
                  <c:v>180</c:v>
                </c:pt>
                <c:pt idx="4">
                  <c:v>204</c:v>
                </c:pt>
                <c:pt idx="5">
                  <c:v>200</c:v>
                </c:pt>
                <c:pt idx="6">
                  <c:v>213</c:v>
                </c:pt>
                <c:pt idx="7">
                  <c:v>236</c:v>
                </c:pt>
                <c:pt idx="8">
                  <c:v>259</c:v>
                </c:pt>
                <c:pt idx="9">
                  <c:v>265</c:v>
                </c:pt>
                <c:pt idx="10">
                  <c:v>258</c:v>
                </c:pt>
                <c:pt idx="11">
                  <c:v>274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97C-4EA3-B976-2C26EBC4AD6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296720447"/>
        <c:axId val="296720863"/>
      </c:lineChart>
      <c:catAx>
        <c:axId val="2967204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96720863"/>
        <c:crosses val="autoZero"/>
        <c:auto val="1"/>
        <c:lblAlgn val="ctr"/>
        <c:lblOffset val="100"/>
        <c:noMultiLvlLbl val="0"/>
      </c:catAx>
      <c:valAx>
        <c:axId val="2967208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967204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Členská základna dle věku</a:t>
            </a:r>
          </a:p>
          <a:p>
            <a:pPr>
              <a:defRPr/>
            </a:pPr>
            <a:r>
              <a:rPr lang="cs-CZ"/>
              <a:t>2008 - 2019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List1!$D$4</c:f>
              <c:strCache>
                <c:ptCount val="1"/>
                <c:pt idx="0">
                  <c:v>do 6 let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List1!$C$5:$C$16</c:f>
              <c:numCache>
                <c:formatCode>General</c:formatCod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numCache>
            </c:numRef>
          </c:cat>
          <c:val>
            <c:numRef>
              <c:f>List1!$D$5:$D$16</c:f>
              <c:numCache>
                <c:formatCode>General</c:formatCode>
                <c:ptCount val="12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3</c:v>
                </c:pt>
                <c:pt idx="4">
                  <c:v>3</c:v>
                </c:pt>
                <c:pt idx="5">
                  <c:v>2</c:v>
                </c:pt>
                <c:pt idx="6">
                  <c:v>1</c:v>
                </c:pt>
                <c:pt idx="7">
                  <c:v>11</c:v>
                </c:pt>
                <c:pt idx="8">
                  <c:v>14</c:v>
                </c:pt>
                <c:pt idx="9">
                  <c:v>6</c:v>
                </c:pt>
                <c:pt idx="10">
                  <c:v>9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FD-4E03-A303-24F49C500091}"/>
            </c:ext>
          </c:extLst>
        </c:ser>
        <c:ser>
          <c:idx val="1"/>
          <c:order val="1"/>
          <c:tx>
            <c:strRef>
              <c:f>List1!$E$4</c:f>
              <c:strCache>
                <c:ptCount val="1"/>
                <c:pt idx="0">
                  <c:v>do 15 let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List1!$C$5:$C$16</c:f>
              <c:numCache>
                <c:formatCode>General</c:formatCod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numCache>
            </c:numRef>
          </c:cat>
          <c:val>
            <c:numRef>
              <c:f>List1!$E$5:$E$16</c:f>
              <c:numCache>
                <c:formatCode>General</c:formatCode>
                <c:ptCount val="12"/>
                <c:pt idx="0">
                  <c:v>94</c:v>
                </c:pt>
                <c:pt idx="1">
                  <c:v>83</c:v>
                </c:pt>
                <c:pt idx="2">
                  <c:v>81</c:v>
                </c:pt>
                <c:pt idx="3">
                  <c:v>81</c:v>
                </c:pt>
                <c:pt idx="4">
                  <c:v>104</c:v>
                </c:pt>
                <c:pt idx="5">
                  <c:v>100</c:v>
                </c:pt>
                <c:pt idx="6">
                  <c:v>108</c:v>
                </c:pt>
                <c:pt idx="7">
                  <c:v>122</c:v>
                </c:pt>
                <c:pt idx="8">
                  <c:v>140</c:v>
                </c:pt>
                <c:pt idx="9">
                  <c:v>141</c:v>
                </c:pt>
                <c:pt idx="10">
                  <c:v>134</c:v>
                </c:pt>
                <c:pt idx="11">
                  <c:v>147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FD-4E03-A303-24F49C500091}"/>
            </c:ext>
          </c:extLst>
        </c:ser>
        <c:ser>
          <c:idx val="2"/>
          <c:order val="2"/>
          <c:tx>
            <c:strRef>
              <c:f>List1!$F$4</c:f>
              <c:strCache>
                <c:ptCount val="1"/>
                <c:pt idx="0">
                  <c:v>do 18 let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List1!$C$5:$C$16</c:f>
              <c:numCache>
                <c:formatCode>General</c:formatCod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numCache>
            </c:numRef>
          </c:cat>
          <c:val>
            <c:numRef>
              <c:f>List1!$F$5:$F$16</c:f>
              <c:numCache>
                <c:formatCode>General</c:formatCode>
                <c:ptCount val="12"/>
                <c:pt idx="0">
                  <c:v>24</c:v>
                </c:pt>
                <c:pt idx="1">
                  <c:v>25</c:v>
                </c:pt>
                <c:pt idx="2">
                  <c:v>14</c:v>
                </c:pt>
                <c:pt idx="3">
                  <c:v>17</c:v>
                </c:pt>
                <c:pt idx="4">
                  <c:v>20</c:v>
                </c:pt>
                <c:pt idx="5">
                  <c:v>18</c:v>
                </c:pt>
                <c:pt idx="6">
                  <c:v>14</c:v>
                </c:pt>
                <c:pt idx="7">
                  <c:v>15</c:v>
                </c:pt>
                <c:pt idx="8">
                  <c:v>15</c:v>
                </c:pt>
                <c:pt idx="9">
                  <c:v>23</c:v>
                </c:pt>
                <c:pt idx="10">
                  <c:v>20</c:v>
                </c:pt>
                <c:pt idx="11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3FD-4E03-A303-24F49C500091}"/>
            </c:ext>
          </c:extLst>
        </c:ser>
        <c:ser>
          <c:idx val="3"/>
          <c:order val="3"/>
          <c:tx>
            <c:strRef>
              <c:f>List1!$G$4</c:f>
              <c:strCache>
                <c:ptCount val="1"/>
                <c:pt idx="0">
                  <c:v>do 26 let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List1!$C$5:$C$16</c:f>
              <c:numCache>
                <c:formatCode>General</c:formatCod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numCache>
            </c:numRef>
          </c:cat>
          <c:val>
            <c:numRef>
              <c:f>List1!$G$5:$G$16</c:f>
              <c:numCache>
                <c:formatCode>General</c:formatCode>
                <c:ptCount val="12"/>
                <c:pt idx="0">
                  <c:v>26</c:v>
                </c:pt>
                <c:pt idx="1">
                  <c:v>30</c:v>
                </c:pt>
                <c:pt idx="2">
                  <c:v>24</c:v>
                </c:pt>
                <c:pt idx="3">
                  <c:v>27</c:v>
                </c:pt>
                <c:pt idx="4">
                  <c:v>22</c:v>
                </c:pt>
                <c:pt idx="5">
                  <c:v>24</c:v>
                </c:pt>
                <c:pt idx="6">
                  <c:v>31</c:v>
                </c:pt>
                <c:pt idx="7">
                  <c:v>29</c:v>
                </c:pt>
                <c:pt idx="8">
                  <c:v>28</c:v>
                </c:pt>
                <c:pt idx="9">
                  <c:v>27</c:v>
                </c:pt>
                <c:pt idx="10">
                  <c:v>31</c:v>
                </c:pt>
                <c:pt idx="11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3FD-4E03-A303-24F49C500091}"/>
            </c:ext>
          </c:extLst>
        </c:ser>
        <c:ser>
          <c:idx val="4"/>
          <c:order val="4"/>
          <c:tx>
            <c:strRef>
              <c:f>List1!$H$4</c:f>
              <c:strCache>
                <c:ptCount val="1"/>
                <c:pt idx="0">
                  <c:v>nad 26 let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List1!$C$5:$C$16</c:f>
              <c:numCache>
                <c:formatCode>General</c:formatCod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numCache>
            </c:numRef>
          </c:cat>
          <c:val>
            <c:numRef>
              <c:f>List1!$H$5:$H$16</c:f>
              <c:numCache>
                <c:formatCode>General</c:formatCode>
                <c:ptCount val="12"/>
                <c:pt idx="0">
                  <c:v>44</c:v>
                </c:pt>
                <c:pt idx="1">
                  <c:v>46</c:v>
                </c:pt>
                <c:pt idx="2">
                  <c:v>49</c:v>
                </c:pt>
                <c:pt idx="3">
                  <c:v>52</c:v>
                </c:pt>
                <c:pt idx="4">
                  <c:v>55</c:v>
                </c:pt>
                <c:pt idx="5">
                  <c:v>56</c:v>
                </c:pt>
                <c:pt idx="6">
                  <c:v>59</c:v>
                </c:pt>
                <c:pt idx="7">
                  <c:v>59</c:v>
                </c:pt>
                <c:pt idx="8">
                  <c:v>62</c:v>
                </c:pt>
                <c:pt idx="9">
                  <c:v>68</c:v>
                </c:pt>
                <c:pt idx="10">
                  <c:v>67</c:v>
                </c:pt>
                <c:pt idx="11">
                  <c:v>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3FD-4E03-A303-24F49C500091}"/>
            </c:ext>
          </c:extLst>
        </c:ser>
        <c:ser>
          <c:idx val="5"/>
          <c:order val="5"/>
          <c:tx>
            <c:strRef>
              <c:f>List1!$I$4</c:f>
              <c:strCache>
                <c:ptCount val="1"/>
                <c:pt idx="0">
                  <c:v>děti a mládež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List1!$C$5:$C$16</c:f>
              <c:numCache>
                <c:formatCode>General</c:formatCod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numCache>
            </c:numRef>
          </c:cat>
          <c:val>
            <c:numRef>
              <c:f>List1!$I$5:$I$16</c:f>
              <c:numCache>
                <c:formatCode>General</c:formatCode>
                <c:ptCount val="12"/>
                <c:pt idx="0">
                  <c:v>119</c:v>
                </c:pt>
                <c:pt idx="1">
                  <c:v>108</c:v>
                </c:pt>
                <c:pt idx="2">
                  <c:v>96</c:v>
                </c:pt>
                <c:pt idx="3">
                  <c:v>101</c:v>
                </c:pt>
                <c:pt idx="4">
                  <c:v>127</c:v>
                </c:pt>
                <c:pt idx="5">
                  <c:v>120</c:v>
                </c:pt>
                <c:pt idx="6">
                  <c:v>123</c:v>
                </c:pt>
                <c:pt idx="7">
                  <c:v>148</c:v>
                </c:pt>
                <c:pt idx="8">
                  <c:v>169</c:v>
                </c:pt>
                <c:pt idx="9">
                  <c:v>170</c:v>
                </c:pt>
                <c:pt idx="10">
                  <c:v>160</c:v>
                </c:pt>
                <c:pt idx="11">
                  <c:v>167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3FD-4E03-A303-24F49C500091}"/>
            </c:ext>
          </c:extLst>
        </c:ser>
        <c:ser>
          <c:idx val="6"/>
          <c:order val="6"/>
          <c:tx>
            <c:strRef>
              <c:f>List1!$J$4</c:f>
              <c:strCache>
                <c:ptCount val="1"/>
                <c:pt idx="0">
                  <c:v>dospělí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List1!$C$5:$C$16</c:f>
              <c:numCache>
                <c:formatCode>General</c:formatCod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numCache>
            </c:numRef>
          </c:cat>
          <c:val>
            <c:numRef>
              <c:f>List1!$J$5:$J$16</c:f>
              <c:numCache>
                <c:formatCode>General</c:formatCode>
                <c:ptCount val="12"/>
                <c:pt idx="0">
                  <c:v>70</c:v>
                </c:pt>
                <c:pt idx="1">
                  <c:v>76</c:v>
                </c:pt>
                <c:pt idx="2">
                  <c:v>73</c:v>
                </c:pt>
                <c:pt idx="3">
                  <c:v>79</c:v>
                </c:pt>
                <c:pt idx="4">
                  <c:v>77</c:v>
                </c:pt>
                <c:pt idx="5">
                  <c:v>80</c:v>
                </c:pt>
                <c:pt idx="6">
                  <c:v>90</c:v>
                </c:pt>
                <c:pt idx="7">
                  <c:v>88</c:v>
                </c:pt>
                <c:pt idx="8">
                  <c:v>90</c:v>
                </c:pt>
                <c:pt idx="9">
                  <c:v>95</c:v>
                </c:pt>
                <c:pt idx="10">
                  <c:v>98</c:v>
                </c:pt>
                <c:pt idx="11">
                  <c:v>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3FD-4E03-A303-24F49C500091}"/>
            </c:ext>
          </c:extLst>
        </c:ser>
        <c:ser>
          <c:idx val="7"/>
          <c:order val="7"/>
          <c:tx>
            <c:strRef>
              <c:f>List1!$K$4</c:f>
              <c:strCache>
                <c:ptCount val="1"/>
                <c:pt idx="0">
                  <c:v>CELKEM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List1!$C$5:$C$16</c:f>
              <c:numCache>
                <c:formatCode>General</c:formatCod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numCache>
            </c:numRef>
          </c:cat>
          <c:val>
            <c:numRef>
              <c:f>List1!$K$5:$K$16</c:f>
              <c:numCache>
                <c:formatCode>General</c:formatCode>
                <c:ptCount val="12"/>
                <c:pt idx="0">
                  <c:v>189</c:v>
                </c:pt>
                <c:pt idx="1">
                  <c:v>184</c:v>
                </c:pt>
                <c:pt idx="2">
                  <c:v>169</c:v>
                </c:pt>
                <c:pt idx="3">
                  <c:v>180</c:v>
                </c:pt>
                <c:pt idx="4">
                  <c:v>204</c:v>
                </c:pt>
                <c:pt idx="5">
                  <c:v>200</c:v>
                </c:pt>
                <c:pt idx="6">
                  <c:v>213</c:v>
                </c:pt>
                <c:pt idx="7">
                  <c:v>236</c:v>
                </c:pt>
                <c:pt idx="8">
                  <c:v>259</c:v>
                </c:pt>
                <c:pt idx="9">
                  <c:v>265</c:v>
                </c:pt>
                <c:pt idx="10">
                  <c:v>258</c:v>
                </c:pt>
                <c:pt idx="11">
                  <c:v>274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3FD-4E03-A303-24F49C50009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154287263"/>
        <c:axId val="1154304319"/>
      </c:barChart>
      <c:catAx>
        <c:axId val="115428726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1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54304319"/>
        <c:crosses val="autoZero"/>
        <c:auto val="1"/>
        <c:lblAlgn val="ctr"/>
        <c:lblOffset val="100"/>
        <c:noMultiLvlLbl val="0"/>
      </c:catAx>
      <c:valAx>
        <c:axId val="1154304319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1542872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cs-CZ" b="1"/>
              <a:t>1. chlapecký oddíl</a:t>
            </a:r>
            <a:br>
              <a:rPr lang="cs-CZ" b="1"/>
            </a:br>
            <a:r>
              <a:rPr lang="cs-CZ" b="1"/>
              <a:t>2010 - 2019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cs-CZ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List1!$D$4</c:f>
              <c:strCache>
                <c:ptCount val="1"/>
                <c:pt idx="0">
                  <c:v>děti a mládež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List1!$C$5:$C$14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List1!$D$5:$D$14</c:f>
              <c:numCache>
                <c:formatCode>General</c:formatCode>
                <c:ptCount val="10"/>
                <c:pt idx="0">
                  <c:v>23</c:v>
                </c:pt>
                <c:pt idx="1">
                  <c:v>30</c:v>
                </c:pt>
                <c:pt idx="2">
                  <c:v>41</c:v>
                </c:pt>
                <c:pt idx="3">
                  <c:v>34</c:v>
                </c:pt>
                <c:pt idx="4">
                  <c:v>26</c:v>
                </c:pt>
                <c:pt idx="5">
                  <c:v>32</c:v>
                </c:pt>
                <c:pt idx="6">
                  <c:v>35</c:v>
                </c:pt>
                <c:pt idx="7">
                  <c:v>42</c:v>
                </c:pt>
                <c:pt idx="8">
                  <c:v>33</c:v>
                </c:pt>
                <c:pt idx="9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F0-4BD8-BCE7-8A5E51EB85A8}"/>
            </c:ext>
          </c:extLst>
        </c:ser>
        <c:ser>
          <c:idx val="1"/>
          <c:order val="1"/>
          <c:tx>
            <c:strRef>
              <c:f>List1!$E$4</c:f>
              <c:strCache>
                <c:ptCount val="1"/>
                <c:pt idx="0">
                  <c:v>dospělí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List1!$C$5:$C$14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List1!$E$5:$E$14</c:f>
              <c:numCache>
                <c:formatCode>General</c:formatCode>
                <c:ptCount val="10"/>
                <c:pt idx="0">
                  <c:v>7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9</c:v>
                </c:pt>
                <c:pt idx="5">
                  <c:v>6</c:v>
                </c:pt>
                <c:pt idx="6">
                  <c:v>6</c:v>
                </c:pt>
                <c:pt idx="7">
                  <c:v>6</c:v>
                </c:pt>
                <c:pt idx="8">
                  <c:v>7</c:v>
                </c:pt>
                <c:pt idx="9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F0-4BD8-BCE7-8A5E51EB85A8}"/>
            </c:ext>
          </c:extLst>
        </c:ser>
        <c:ser>
          <c:idx val="2"/>
          <c:order val="2"/>
          <c:tx>
            <c:strRef>
              <c:f>List1!$F$4</c:f>
              <c:strCache>
                <c:ptCount val="1"/>
                <c:pt idx="0">
                  <c:v>CELKEM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List1!$C$5:$C$14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List1!$F$5:$F$14</c:f>
              <c:numCache>
                <c:formatCode>General</c:formatCode>
                <c:ptCount val="10"/>
                <c:pt idx="0">
                  <c:v>30</c:v>
                </c:pt>
                <c:pt idx="1">
                  <c:v>39</c:v>
                </c:pt>
                <c:pt idx="2">
                  <c:v>49</c:v>
                </c:pt>
                <c:pt idx="3">
                  <c:v>41</c:v>
                </c:pt>
                <c:pt idx="4">
                  <c:v>35</c:v>
                </c:pt>
                <c:pt idx="5">
                  <c:v>38</c:v>
                </c:pt>
                <c:pt idx="6">
                  <c:v>41</c:v>
                </c:pt>
                <c:pt idx="7">
                  <c:v>48</c:v>
                </c:pt>
                <c:pt idx="8">
                  <c:v>40</c:v>
                </c:pt>
                <c:pt idx="9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DF0-4BD8-BCE7-8A5E51EB85A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49445327"/>
        <c:axId val="1149446159"/>
        <c:axId val="0"/>
      </c:bar3DChart>
      <c:catAx>
        <c:axId val="11494453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49446159"/>
        <c:crosses val="autoZero"/>
        <c:auto val="1"/>
        <c:lblAlgn val="ctr"/>
        <c:lblOffset val="100"/>
        <c:noMultiLvlLbl val="0"/>
      </c:catAx>
      <c:valAx>
        <c:axId val="11494461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494453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/>
              <a:t>1.</a:t>
            </a:r>
            <a:r>
              <a:rPr lang="cs-CZ" b="1" baseline="0"/>
              <a:t> dívčí oddíl </a:t>
            </a:r>
            <a:br>
              <a:rPr lang="cs-CZ" b="1" baseline="0"/>
            </a:br>
            <a:r>
              <a:rPr lang="cs-CZ" b="1" baseline="0"/>
              <a:t>2010 - 2019</a:t>
            </a:r>
            <a:endParaRPr lang="cs-CZ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List1!$D$5</c:f>
              <c:strCache>
                <c:ptCount val="1"/>
                <c:pt idx="0">
                  <c:v>děti a mládež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List1!$C$6:$C$15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List1!$D$6:$D$15</c:f>
              <c:numCache>
                <c:formatCode>General</c:formatCode>
                <c:ptCount val="10"/>
                <c:pt idx="0">
                  <c:v>19</c:v>
                </c:pt>
                <c:pt idx="1">
                  <c:v>18</c:v>
                </c:pt>
                <c:pt idx="2">
                  <c:v>28</c:v>
                </c:pt>
                <c:pt idx="3">
                  <c:v>29</c:v>
                </c:pt>
                <c:pt idx="4">
                  <c:v>32</c:v>
                </c:pt>
                <c:pt idx="5">
                  <c:v>41</c:v>
                </c:pt>
                <c:pt idx="6">
                  <c:v>50</c:v>
                </c:pt>
                <c:pt idx="7">
                  <c:v>43</c:v>
                </c:pt>
                <c:pt idx="8">
                  <c:v>45</c:v>
                </c:pt>
                <c:pt idx="9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E9-4597-9CFF-91BC16A1CF8C}"/>
            </c:ext>
          </c:extLst>
        </c:ser>
        <c:ser>
          <c:idx val="1"/>
          <c:order val="1"/>
          <c:tx>
            <c:strRef>
              <c:f>List1!$E$5</c:f>
              <c:strCache>
                <c:ptCount val="1"/>
                <c:pt idx="0">
                  <c:v>dospělí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List1!$C$6:$C$15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List1!$E$6:$E$15</c:f>
              <c:numCache>
                <c:formatCode>General</c:formatCode>
                <c:ptCount val="10"/>
                <c:pt idx="0">
                  <c:v>5</c:v>
                </c:pt>
                <c:pt idx="1">
                  <c:v>6</c:v>
                </c:pt>
                <c:pt idx="2">
                  <c:v>5</c:v>
                </c:pt>
                <c:pt idx="3">
                  <c:v>5</c:v>
                </c:pt>
                <c:pt idx="4">
                  <c:v>6</c:v>
                </c:pt>
                <c:pt idx="5">
                  <c:v>6</c:v>
                </c:pt>
                <c:pt idx="6">
                  <c:v>9</c:v>
                </c:pt>
                <c:pt idx="7">
                  <c:v>9</c:v>
                </c:pt>
                <c:pt idx="8">
                  <c:v>11</c:v>
                </c:pt>
                <c:pt idx="9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E9-4597-9CFF-91BC16A1CF8C}"/>
            </c:ext>
          </c:extLst>
        </c:ser>
        <c:ser>
          <c:idx val="2"/>
          <c:order val="2"/>
          <c:tx>
            <c:strRef>
              <c:f>List1!$F$5</c:f>
              <c:strCache>
                <c:ptCount val="1"/>
                <c:pt idx="0">
                  <c:v>CELKEM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List1!$C$6:$C$15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List1!$F$6:$F$15</c:f>
              <c:numCache>
                <c:formatCode>General</c:formatCode>
                <c:ptCount val="10"/>
                <c:pt idx="0">
                  <c:v>24</c:v>
                </c:pt>
                <c:pt idx="1">
                  <c:v>24</c:v>
                </c:pt>
                <c:pt idx="2">
                  <c:v>33</c:v>
                </c:pt>
                <c:pt idx="3">
                  <c:v>34</c:v>
                </c:pt>
                <c:pt idx="4">
                  <c:v>38</c:v>
                </c:pt>
                <c:pt idx="5">
                  <c:v>47</c:v>
                </c:pt>
                <c:pt idx="6">
                  <c:v>59</c:v>
                </c:pt>
                <c:pt idx="7">
                  <c:v>52</c:v>
                </c:pt>
                <c:pt idx="8">
                  <c:v>56</c:v>
                </c:pt>
                <c:pt idx="9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CE9-4597-9CFF-91BC16A1CF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03276095"/>
        <c:axId val="1203272767"/>
        <c:axId val="0"/>
      </c:bar3DChart>
      <c:catAx>
        <c:axId val="1203276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03272767"/>
        <c:crosses val="autoZero"/>
        <c:auto val="1"/>
        <c:lblAlgn val="ctr"/>
        <c:lblOffset val="100"/>
        <c:noMultiLvlLbl val="0"/>
      </c:catAx>
      <c:valAx>
        <c:axId val="12032727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03276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/>
              <a:t>31. oddíl skautů</a:t>
            </a:r>
          </a:p>
          <a:p>
            <a:pPr>
              <a:defRPr/>
            </a:pPr>
            <a:r>
              <a:rPr lang="cs-CZ" b="1"/>
              <a:t>2010 - 2019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List1!$D$17</c:f>
              <c:strCache>
                <c:ptCount val="1"/>
                <c:pt idx="0">
                  <c:v>děti a mládež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List1!$C$18:$C$27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List1!$D$18:$D$27</c:f>
              <c:numCache>
                <c:formatCode>General</c:formatCode>
                <c:ptCount val="10"/>
                <c:pt idx="0">
                  <c:v>12</c:v>
                </c:pt>
                <c:pt idx="1">
                  <c:v>12</c:v>
                </c:pt>
                <c:pt idx="2">
                  <c:v>13</c:v>
                </c:pt>
                <c:pt idx="3">
                  <c:v>12</c:v>
                </c:pt>
                <c:pt idx="4">
                  <c:v>13</c:v>
                </c:pt>
                <c:pt idx="5">
                  <c:v>20</c:v>
                </c:pt>
                <c:pt idx="6">
                  <c:v>17</c:v>
                </c:pt>
                <c:pt idx="7">
                  <c:v>15</c:v>
                </c:pt>
                <c:pt idx="8">
                  <c:v>15</c:v>
                </c:pt>
                <c:pt idx="9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CD-46BC-84CE-D4F0ACDD793F}"/>
            </c:ext>
          </c:extLst>
        </c:ser>
        <c:ser>
          <c:idx val="1"/>
          <c:order val="1"/>
          <c:tx>
            <c:strRef>
              <c:f>List1!$E$17</c:f>
              <c:strCache>
                <c:ptCount val="1"/>
                <c:pt idx="0">
                  <c:v>dospělí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List1!$C$18:$C$27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List1!$E$18:$E$27</c:f>
              <c:numCache>
                <c:formatCode>General</c:formatCode>
                <c:ptCount val="10"/>
                <c:pt idx="0">
                  <c:v>2</c:v>
                </c:pt>
                <c:pt idx="1">
                  <c:v>3</c:v>
                </c:pt>
                <c:pt idx="2">
                  <c:v>3</c:v>
                </c:pt>
                <c:pt idx="3">
                  <c:v>5</c:v>
                </c:pt>
                <c:pt idx="4">
                  <c:v>7</c:v>
                </c:pt>
                <c:pt idx="5">
                  <c:v>3</c:v>
                </c:pt>
                <c:pt idx="6">
                  <c:v>8</c:v>
                </c:pt>
                <c:pt idx="7">
                  <c:v>8</c:v>
                </c:pt>
                <c:pt idx="8">
                  <c:v>9</c:v>
                </c:pt>
                <c:pt idx="9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CD-46BC-84CE-D4F0ACDD793F}"/>
            </c:ext>
          </c:extLst>
        </c:ser>
        <c:ser>
          <c:idx val="2"/>
          <c:order val="2"/>
          <c:tx>
            <c:strRef>
              <c:f>List1!$F$17</c:f>
              <c:strCache>
                <c:ptCount val="1"/>
                <c:pt idx="0">
                  <c:v>CELKEM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List1!$C$18:$C$27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List1!$F$18:$F$27</c:f>
              <c:numCache>
                <c:formatCode>General</c:formatCode>
                <c:ptCount val="10"/>
                <c:pt idx="0">
                  <c:v>14</c:v>
                </c:pt>
                <c:pt idx="1">
                  <c:v>15</c:v>
                </c:pt>
                <c:pt idx="2">
                  <c:v>16</c:v>
                </c:pt>
                <c:pt idx="3">
                  <c:v>17</c:v>
                </c:pt>
                <c:pt idx="4">
                  <c:v>20</c:v>
                </c:pt>
                <c:pt idx="5">
                  <c:v>23</c:v>
                </c:pt>
                <c:pt idx="6">
                  <c:v>25</c:v>
                </c:pt>
                <c:pt idx="7">
                  <c:v>23</c:v>
                </c:pt>
                <c:pt idx="8">
                  <c:v>24</c:v>
                </c:pt>
                <c:pt idx="9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ECD-46BC-84CE-D4F0ACDD79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01554959"/>
        <c:axId val="1201535823"/>
        <c:axId val="0"/>
      </c:bar3DChart>
      <c:catAx>
        <c:axId val="1201554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01535823"/>
        <c:crosses val="autoZero"/>
        <c:auto val="1"/>
        <c:lblAlgn val="ctr"/>
        <c:lblOffset val="100"/>
        <c:noMultiLvlLbl val="0"/>
      </c:catAx>
      <c:valAx>
        <c:axId val="12015358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015549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 dirty="0"/>
              <a:t>33. smečka </a:t>
            </a:r>
            <a:r>
              <a:rPr lang="cs-CZ" b="1" dirty="0" smtClean="0"/>
              <a:t>vlčat</a:t>
            </a:r>
          </a:p>
          <a:p>
            <a:pPr>
              <a:defRPr b="1"/>
            </a:pPr>
            <a:r>
              <a:rPr lang="cs-CZ" b="1" dirty="0" smtClean="0"/>
              <a:t>2010 - 2019</a:t>
            </a:r>
            <a:endParaRPr lang="cs-CZ" b="1" dirty="0"/>
          </a:p>
        </c:rich>
      </c:tx>
      <c:layout>
        <c:manualLayout>
          <c:xMode val="edge"/>
          <c:yMode val="edge"/>
          <c:x val="0.39536039351463814"/>
          <c:y val="1.38888937195127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List1!$D$29</c:f>
              <c:strCache>
                <c:ptCount val="1"/>
                <c:pt idx="0">
                  <c:v>děti a mládež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List1!$C$30:$C$39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List1!$D$30:$D$39</c:f>
              <c:numCache>
                <c:formatCode>General</c:formatCode>
                <c:ptCount val="10"/>
                <c:pt idx="0">
                  <c:v>16</c:v>
                </c:pt>
                <c:pt idx="1">
                  <c:v>12</c:v>
                </c:pt>
                <c:pt idx="2">
                  <c:v>13</c:v>
                </c:pt>
                <c:pt idx="3">
                  <c:v>13</c:v>
                </c:pt>
                <c:pt idx="4">
                  <c:v>12</c:v>
                </c:pt>
                <c:pt idx="5">
                  <c:v>9</c:v>
                </c:pt>
                <c:pt idx="6">
                  <c:v>13</c:v>
                </c:pt>
                <c:pt idx="7">
                  <c:v>17</c:v>
                </c:pt>
                <c:pt idx="8">
                  <c:v>12</c:v>
                </c:pt>
                <c:pt idx="9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2D-436A-A5DB-87F9FDC7296F}"/>
            </c:ext>
          </c:extLst>
        </c:ser>
        <c:ser>
          <c:idx val="1"/>
          <c:order val="1"/>
          <c:tx>
            <c:strRef>
              <c:f>List1!$E$29</c:f>
              <c:strCache>
                <c:ptCount val="1"/>
                <c:pt idx="0">
                  <c:v>dospělí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List1!$C$30:$C$39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List1!$E$30:$E$39</c:f>
              <c:numCache>
                <c:formatCode>General</c:formatCode>
                <c:ptCount val="10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7</c:v>
                </c:pt>
                <c:pt idx="5">
                  <c:v>7</c:v>
                </c:pt>
                <c:pt idx="6">
                  <c:v>5</c:v>
                </c:pt>
                <c:pt idx="7">
                  <c:v>6</c:v>
                </c:pt>
                <c:pt idx="8">
                  <c:v>4</c:v>
                </c:pt>
                <c:pt idx="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2D-436A-A5DB-87F9FDC7296F}"/>
            </c:ext>
          </c:extLst>
        </c:ser>
        <c:ser>
          <c:idx val="2"/>
          <c:order val="2"/>
          <c:tx>
            <c:strRef>
              <c:f>List1!$F$29</c:f>
              <c:strCache>
                <c:ptCount val="1"/>
                <c:pt idx="0">
                  <c:v>CELKEM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List1!$C$30:$C$39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List1!$F$30:$F$39</c:f>
              <c:numCache>
                <c:formatCode>General</c:formatCode>
                <c:ptCount val="10"/>
                <c:pt idx="0">
                  <c:v>20</c:v>
                </c:pt>
                <c:pt idx="1">
                  <c:v>16</c:v>
                </c:pt>
                <c:pt idx="2">
                  <c:v>17</c:v>
                </c:pt>
                <c:pt idx="3">
                  <c:v>17</c:v>
                </c:pt>
                <c:pt idx="4">
                  <c:v>19</c:v>
                </c:pt>
                <c:pt idx="5">
                  <c:v>16</c:v>
                </c:pt>
                <c:pt idx="6">
                  <c:v>18</c:v>
                </c:pt>
                <c:pt idx="7">
                  <c:v>23</c:v>
                </c:pt>
                <c:pt idx="8">
                  <c:v>16</c:v>
                </c:pt>
                <c:pt idx="9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C2D-436A-A5DB-87F9FDC729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94774655"/>
        <c:axId val="1194778399"/>
        <c:axId val="0"/>
      </c:bar3DChart>
      <c:catAx>
        <c:axId val="11947746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94778399"/>
        <c:crosses val="autoZero"/>
        <c:auto val="1"/>
        <c:lblAlgn val="ctr"/>
        <c:lblOffset val="100"/>
        <c:noMultiLvlLbl val="0"/>
      </c:catAx>
      <c:valAx>
        <c:axId val="11947783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947746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/>
              <a:t>37. dívčí oddíl</a:t>
            </a:r>
            <a:r>
              <a:rPr lang="cs-CZ" b="1" baseline="0"/>
              <a:t> </a:t>
            </a:r>
          </a:p>
          <a:p>
            <a:pPr>
              <a:defRPr/>
            </a:pPr>
            <a:r>
              <a:rPr lang="cs-CZ" b="1" baseline="0"/>
              <a:t>2010 - 2019</a:t>
            </a:r>
            <a:endParaRPr lang="cs-CZ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4.2756528753717549E-2"/>
          <c:y val="0.20172861358224545"/>
          <c:w val="0.9445662189907984"/>
          <c:h val="0.728917858543285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List1!$D$41</c:f>
              <c:strCache>
                <c:ptCount val="1"/>
                <c:pt idx="0">
                  <c:v>děti a mládež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04F-4753-B31D-6014608F4D5B}"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04F-4753-B31D-6014608F4D5B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E04F-4753-B31D-6014608F4D5B}"/>
                </c:ext>
              </c:extLst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04F-4753-B31D-6014608F4D5B}"/>
                </c:ext>
              </c:extLst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E04F-4753-B31D-6014608F4D5B}"/>
                </c:ext>
              </c:extLst>
            </c:dLbl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04F-4753-B31D-6014608F4D5B}"/>
                </c:ext>
              </c:extLst>
            </c:dLbl>
            <c:dLbl>
              <c:idx val="6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E04F-4753-B31D-6014608F4D5B}"/>
                </c:ext>
              </c:extLst>
            </c:dLbl>
            <c:dLbl>
              <c:idx val="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E04F-4753-B31D-6014608F4D5B}"/>
                </c:ext>
              </c:extLst>
            </c:dLbl>
            <c:dLbl>
              <c:idx val="8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E04F-4753-B31D-6014608F4D5B}"/>
                </c:ext>
              </c:extLst>
            </c:dLbl>
            <c:dLbl>
              <c:idx val="9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E04F-4753-B31D-6014608F4D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List1!$C$42:$C$51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List1!$D$42:$D$51</c:f>
              <c:numCache>
                <c:formatCode>General</c:formatCode>
                <c:ptCount val="10"/>
                <c:pt idx="0">
                  <c:v>26</c:v>
                </c:pt>
                <c:pt idx="1">
                  <c:v>29</c:v>
                </c:pt>
                <c:pt idx="2">
                  <c:v>32</c:v>
                </c:pt>
                <c:pt idx="3">
                  <c:v>32</c:v>
                </c:pt>
                <c:pt idx="4">
                  <c:v>40</c:v>
                </c:pt>
                <c:pt idx="5">
                  <c:v>46</c:v>
                </c:pt>
                <c:pt idx="6">
                  <c:v>54</c:v>
                </c:pt>
                <c:pt idx="7">
                  <c:v>53</c:v>
                </c:pt>
                <c:pt idx="8">
                  <c:v>55</c:v>
                </c:pt>
                <c:pt idx="9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04F-4753-B31D-6014608F4D5B}"/>
            </c:ext>
          </c:extLst>
        </c:ser>
        <c:ser>
          <c:idx val="1"/>
          <c:order val="1"/>
          <c:tx>
            <c:strRef>
              <c:f>List1!$E$41</c:f>
              <c:strCache>
                <c:ptCount val="1"/>
                <c:pt idx="0">
                  <c:v>dospělí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List1!$C$42:$C$51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List1!$E$42:$E$51</c:f>
              <c:numCache>
                <c:formatCode>General</c:formatCode>
                <c:ptCount val="10"/>
                <c:pt idx="0">
                  <c:v>5</c:v>
                </c:pt>
                <c:pt idx="1">
                  <c:v>9</c:v>
                </c:pt>
                <c:pt idx="2">
                  <c:v>9</c:v>
                </c:pt>
                <c:pt idx="3">
                  <c:v>8</c:v>
                </c:pt>
                <c:pt idx="4">
                  <c:v>8</c:v>
                </c:pt>
                <c:pt idx="5">
                  <c:v>11</c:v>
                </c:pt>
                <c:pt idx="6">
                  <c:v>14</c:v>
                </c:pt>
                <c:pt idx="7">
                  <c:v>14</c:v>
                </c:pt>
                <c:pt idx="8">
                  <c:v>16</c:v>
                </c:pt>
                <c:pt idx="9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E04F-4753-B31D-6014608F4D5B}"/>
            </c:ext>
          </c:extLst>
        </c:ser>
        <c:ser>
          <c:idx val="2"/>
          <c:order val="2"/>
          <c:tx>
            <c:strRef>
              <c:f>List1!$F$41</c:f>
              <c:strCache>
                <c:ptCount val="1"/>
                <c:pt idx="0">
                  <c:v>CELKEM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List1!$C$42:$C$51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List1!$F$42:$F$51</c:f>
              <c:numCache>
                <c:formatCode>General</c:formatCode>
                <c:ptCount val="10"/>
                <c:pt idx="0">
                  <c:v>34</c:v>
                </c:pt>
                <c:pt idx="1">
                  <c:v>38</c:v>
                </c:pt>
                <c:pt idx="2">
                  <c:v>41</c:v>
                </c:pt>
                <c:pt idx="3">
                  <c:v>40</c:v>
                </c:pt>
                <c:pt idx="4">
                  <c:v>48</c:v>
                </c:pt>
                <c:pt idx="5">
                  <c:v>57</c:v>
                </c:pt>
                <c:pt idx="6">
                  <c:v>68</c:v>
                </c:pt>
                <c:pt idx="7">
                  <c:v>67</c:v>
                </c:pt>
                <c:pt idx="8">
                  <c:v>71</c:v>
                </c:pt>
                <c:pt idx="9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04F-4753-B31D-6014608F4D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15768271"/>
        <c:axId val="1015772847"/>
      </c:barChart>
      <c:catAx>
        <c:axId val="10157682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15772847"/>
        <c:crosses val="autoZero"/>
        <c:auto val="1"/>
        <c:lblAlgn val="ctr"/>
        <c:lblOffset val="100"/>
        <c:noMultiLvlLbl val="0"/>
      </c:catAx>
      <c:valAx>
        <c:axId val="10157728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157682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6E023-61F4-4137-9980-9D20F6255082}" type="datetimeFigureOut">
              <a:rPr lang="cs-CZ" smtClean="0"/>
              <a:t>24.04.2019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61C2-E437-4D7F-BD45-4E8810E861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2919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6E023-61F4-4137-9980-9D20F6255082}" type="datetimeFigureOut">
              <a:rPr lang="cs-CZ" smtClean="0"/>
              <a:t>24.04.2019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61C2-E437-4D7F-BD45-4E8810E861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44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6E023-61F4-4137-9980-9D20F6255082}" type="datetimeFigureOut">
              <a:rPr lang="cs-CZ" smtClean="0"/>
              <a:t>24.04.2019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61C2-E437-4D7F-BD45-4E8810E86179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58668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6E023-61F4-4137-9980-9D20F6255082}" type="datetimeFigureOut">
              <a:rPr lang="cs-CZ" smtClean="0"/>
              <a:t>24.04.2019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61C2-E437-4D7F-BD45-4E8810E861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38812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6E023-61F4-4137-9980-9D20F6255082}" type="datetimeFigureOut">
              <a:rPr lang="cs-CZ" smtClean="0"/>
              <a:t>24.04.2019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61C2-E437-4D7F-BD45-4E8810E86179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61962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6E023-61F4-4137-9980-9D20F6255082}" type="datetimeFigureOut">
              <a:rPr lang="cs-CZ" smtClean="0"/>
              <a:t>24.04.2019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61C2-E437-4D7F-BD45-4E8810E861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307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6E023-61F4-4137-9980-9D20F6255082}" type="datetimeFigureOut">
              <a:rPr lang="cs-CZ" smtClean="0"/>
              <a:t>24.04.2019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61C2-E437-4D7F-BD45-4E8810E861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41421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6E023-61F4-4137-9980-9D20F6255082}" type="datetimeFigureOut">
              <a:rPr lang="cs-CZ" smtClean="0"/>
              <a:t>24.04.2019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61C2-E437-4D7F-BD45-4E8810E861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013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6E023-61F4-4137-9980-9D20F6255082}" type="datetimeFigureOut">
              <a:rPr lang="cs-CZ" smtClean="0"/>
              <a:t>24.04.2019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61C2-E437-4D7F-BD45-4E8810E861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999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6E023-61F4-4137-9980-9D20F6255082}" type="datetimeFigureOut">
              <a:rPr lang="cs-CZ" smtClean="0"/>
              <a:t>24.04.2019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61C2-E437-4D7F-BD45-4E8810E861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725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6E023-61F4-4137-9980-9D20F6255082}" type="datetimeFigureOut">
              <a:rPr lang="cs-CZ" smtClean="0"/>
              <a:t>24.04.2019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61C2-E437-4D7F-BD45-4E8810E861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3596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6E023-61F4-4137-9980-9D20F6255082}" type="datetimeFigureOut">
              <a:rPr lang="cs-CZ" smtClean="0"/>
              <a:t>24.04.2019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61C2-E437-4D7F-BD45-4E8810E861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5269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6E023-61F4-4137-9980-9D20F6255082}" type="datetimeFigureOut">
              <a:rPr lang="cs-CZ" smtClean="0"/>
              <a:t>24.04.2019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61C2-E437-4D7F-BD45-4E8810E861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440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6E023-61F4-4137-9980-9D20F6255082}" type="datetimeFigureOut">
              <a:rPr lang="cs-CZ" smtClean="0"/>
              <a:t>24.04.2019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61C2-E437-4D7F-BD45-4E8810E861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3809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6E023-61F4-4137-9980-9D20F6255082}" type="datetimeFigureOut">
              <a:rPr lang="cs-CZ" smtClean="0"/>
              <a:t>24.04.2019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61C2-E437-4D7F-BD45-4E8810E861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6443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6E023-61F4-4137-9980-9D20F6255082}" type="datetimeFigureOut">
              <a:rPr lang="cs-CZ" smtClean="0"/>
              <a:t>24.04.2019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61C2-E437-4D7F-BD45-4E8810E861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367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6E023-61F4-4137-9980-9D20F6255082}" type="datetimeFigureOut">
              <a:rPr lang="cs-CZ" smtClean="0"/>
              <a:t>24.04.2019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74361C2-E437-4D7F-BD45-4E8810E861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7158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rgbClr val="00B050"/>
                  </a:outerShdw>
                </a:effectLst>
              </a:rPr>
              <a:t>Členská základna </a:t>
            </a:r>
            <a:r>
              <a:rPr lang="cs-CZ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rgbClr val="00B050"/>
                  </a:outerShdw>
                </a:effectLst>
              </a:rPr>
              <a:t/>
            </a:r>
            <a:br>
              <a:rPr lang="cs-CZ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rgbClr val="00B050"/>
                  </a:outerShdw>
                </a:effectLst>
              </a:rPr>
            </a:br>
            <a:r>
              <a:rPr lang="cs-CZ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rgbClr val="00B050"/>
                  </a:outerShdw>
                </a:effectLst>
              </a:rPr>
              <a:t>střediska</a:t>
            </a:r>
            <a:endParaRPr lang="cs-CZ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rgbClr val="00B05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2427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6429920"/>
              </p:ext>
            </p:extLst>
          </p:nvPr>
        </p:nvGraphicFramePr>
        <p:xfrm>
          <a:off x="515447" y="283094"/>
          <a:ext cx="8642350" cy="5559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77524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229123"/>
              </p:ext>
            </p:extLst>
          </p:nvPr>
        </p:nvGraphicFramePr>
        <p:xfrm>
          <a:off x="423948" y="374074"/>
          <a:ext cx="8927869" cy="5793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4188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1392761"/>
              </p:ext>
            </p:extLst>
          </p:nvPr>
        </p:nvGraphicFramePr>
        <p:xfrm>
          <a:off x="339366" y="433633"/>
          <a:ext cx="9257550" cy="58124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69545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4362234"/>
              </p:ext>
            </p:extLst>
          </p:nvPr>
        </p:nvGraphicFramePr>
        <p:xfrm>
          <a:off x="622168" y="669303"/>
          <a:ext cx="8616099" cy="55995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0175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4357877"/>
              </p:ext>
            </p:extLst>
          </p:nvPr>
        </p:nvGraphicFramePr>
        <p:xfrm>
          <a:off x="490194" y="263951"/>
          <a:ext cx="8748074" cy="58351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6465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2362015"/>
              </p:ext>
            </p:extLst>
          </p:nvPr>
        </p:nvGraphicFramePr>
        <p:xfrm>
          <a:off x="471340" y="367645"/>
          <a:ext cx="9059159" cy="60897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0922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4214326"/>
              </p:ext>
            </p:extLst>
          </p:nvPr>
        </p:nvGraphicFramePr>
        <p:xfrm>
          <a:off x="292232" y="377072"/>
          <a:ext cx="8955464" cy="5948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6210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Graf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613" y="1140045"/>
            <a:ext cx="8146473" cy="5393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2892789" y="124382"/>
            <a:ext cx="437812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Členská základna</a:t>
            </a:r>
          </a:p>
          <a:p>
            <a:pPr algn="ctr"/>
            <a:r>
              <a:rPr lang="cs-CZ" sz="30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 okrese Ústí nad Orlicí</a:t>
            </a:r>
            <a:endParaRPr lang="cs-CZ" sz="3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19252497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</TotalTime>
  <Words>62</Words>
  <Application>Microsoft Office PowerPoint</Application>
  <PresentationFormat>Širokoúhlá obrazovka</PresentationFormat>
  <Paragraphs>25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Fazeta</vt:lpstr>
      <vt:lpstr>Členská základna  střediska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Policie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Členská základna  2016 - 2019</dc:title>
  <dc:creator>DUŠÁNEK Jiří</dc:creator>
  <cp:lastModifiedBy>DUŠÁNEK Jiří</cp:lastModifiedBy>
  <cp:revision>6</cp:revision>
  <dcterms:created xsi:type="dcterms:W3CDTF">2019-04-24T11:00:18Z</dcterms:created>
  <dcterms:modified xsi:type="dcterms:W3CDTF">2019-04-24T11:58:01Z</dcterms:modified>
</cp:coreProperties>
</file>