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xlsx" ContentType="application/vnd.openxmlformats-officedocument.spreadsheetml.sheet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slideLayouts/slideLayout12.xml" ContentType="application/vnd.openxmlformats-officedocument.presentationml.slideLayout+xml"/>
  <Override PartName="/ppt/slideLayouts/slideLayout13.xml" ContentType="application/vnd.openxmlformats-officedocument.presentationml.slideLayout+xml"/>
  <Override PartName="/ppt/slideLayouts/slideLayout14.xml" ContentType="application/vnd.openxmlformats-officedocument.presentationml.slideLayout+xml"/>
  <Override PartName="/ppt/slideLayouts/slideLayout15.xml" ContentType="application/vnd.openxmlformats-officedocument.presentationml.slideLayout+xml"/>
  <Override PartName="/ppt/slideLayouts/slideLayout16.xml" ContentType="application/vnd.openxmlformats-officedocument.presentationml.slideLayout+xml"/>
  <Override PartName="/ppt/charts/chart1.xml" ContentType="application/vnd.openxmlformats-officedocument.drawingml.chart+xml"/>
  <Override PartName="/ppt/charts/style1.xml" ContentType="application/vnd.ms-office.chartstyle+xml"/>
  <Override PartName="/ppt/charts/colors1.xml" ContentType="application/vnd.ms-office.chartcolorstyle+xml"/>
  <Override PartName="/ppt/charts/chart2.xml" ContentType="application/vnd.openxmlformats-officedocument.drawingml.chart+xml"/>
  <Override PartName="/ppt/charts/style2.xml" ContentType="application/vnd.ms-office.chartstyle+xml"/>
  <Override PartName="/ppt/charts/colors2.xml" ContentType="application/vnd.ms-office.chartcolorstyle+xml"/>
  <Override PartName="/ppt/charts/chart3.xml" ContentType="application/vnd.openxmlformats-officedocument.drawingml.chart+xml"/>
  <Override PartName="/ppt/charts/style3.xml" ContentType="application/vnd.ms-office.chartstyle+xml"/>
  <Override PartName="/ppt/charts/colors3.xml" ContentType="application/vnd.ms-office.chartcolorstyle+xml"/>
  <Override PartName="/ppt/charts/chart4.xml" ContentType="application/vnd.openxmlformats-officedocument.drawingml.chart+xml"/>
  <Override PartName="/ppt/charts/style4.xml" ContentType="application/vnd.ms-office.chartstyle+xml"/>
  <Override PartName="/ppt/charts/colors4.xml" ContentType="application/vnd.ms-office.chartcolorstyle+xml"/>
  <Override PartName="/ppt/charts/chart5.xml" ContentType="application/vnd.openxmlformats-officedocument.drawingml.chart+xml"/>
  <Override PartName="/ppt/charts/style5.xml" ContentType="application/vnd.ms-office.chartstyle+xml"/>
  <Override PartName="/ppt/charts/colors5.xml" ContentType="application/vnd.ms-office.chartcolorstyle+xml"/>
  <Override PartName="/ppt/charts/chart6.xml" ContentType="application/vnd.openxmlformats-officedocument.drawingml.chart+xml"/>
  <Override PartName="/ppt/charts/style6.xml" ContentType="application/vnd.ms-office.chartstyle+xml"/>
  <Override PartName="/ppt/charts/colors6.xml" ContentType="application/vnd.ms-office.chartcolorstyle+xml"/>
  <Override PartName="/ppt/charts/chart7.xml" ContentType="application/vnd.openxmlformats-officedocument.drawingml.chart+xml"/>
  <Override PartName="/ppt/charts/style7.xml" ContentType="application/vnd.ms-office.chartstyle+xml"/>
  <Override PartName="/ppt/charts/colors7.xml" ContentType="application/vnd.ms-office.chartcolorstyle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59" r:id="rId5"/>
    <p:sldId id="264" r:id="rId6"/>
    <p:sldId id="261" r:id="rId7"/>
    <p:sldId id="262" r:id="rId8"/>
    <p:sldId id="263" r:id="rId9"/>
    <p:sldId id="260" r:id="rId10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 horzBarState="maximized">
    <p:restoredLeft sz="15987" autoAdjust="0"/>
    <p:restoredTop sz="94660"/>
  </p:normalViewPr>
  <p:slideViewPr>
    <p:cSldViewPr snapToGrid="0">
      <p:cViewPr varScale="1">
        <p:scale>
          <a:sx n="102" d="100"/>
          <a:sy n="102" d="100"/>
        </p:scale>
        <p:origin x="114" y="396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charts/_rels/chart1.xml.rels><?xml version="1.0" encoding="UTF-8" standalone="yes"?>
<Relationships xmlns="http://schemas.openxmlformats.org/package/2006/relationships"><Relationship Id="rId3" Type="http://schemas.openxmlformats.org/officeDocument/2006/relationships/package" Target="../embeddings/List_aplikace_Microsoft_Excel.xlsx"/><Relationship Id="rId2" Type="http://schemas.microsoft.com/office/2011/relationships/chartColorStyle" Target="colors1.xml"/><Relationship Id="rId1" Type="http://schemas.microsoft.com/office/2011/relationships/chartStyle" Target="style1.xml"/></Relationships>
</file>

<file path=ppt/charts/_rels/chart2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2.xml"/><Relationship Id="rId1" Type="http://schemas.microsoft.com/office/2011/relationships/chartStyle" Target="style2.xml"/></Relationships>
</file>

<file path=ppt/charts/_rels/chart3.xml.rels><?xml version="1.0" encoding="UTF-8" standalone="yes"?>
<Relationships xmlns="http://schemas.openxmlformats.org/package/2006/relationships"><Relationship Id="rId3" Type="http://schemas.openxmlformats.org/officeDocument/2006/relationships/oleObject" Target="Se&#353;it2" TargetMode="External"/><Relationship Id="rId2" Type="http://schemas.microsoft.com/office/2011/relationships/chartColorStyle" Target="colors3.xml"/><Relationship Id="rId1" Type="http://schemas.microsoft.com/office/2011/relationships/chartStyle" Target="style3.xml"/></Relationships>
</file>

<file path=ppt/charts/_rels/chart4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4.xml"/><Relationship Id="rId1" Type="http://schemas.microsoft.com/office/2011/relationships/chartStyle" Target="style4.xml"/></Relationships>
</file>

<file path=ppt/charts/_rels/chart5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5.xml"/><Relationship Id="rId1" Type="http://schemas.microsoft.com/office/2011/relationships/chartStyle" Target="style5.xml"/></Relationships>
</file>

<file path=ppt/charts/_rels/chart6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6.xml"/><Relationship Id="rId1" Type="http://schemas.microsoft.com/office/2011/relationships/chartStyle" Target="style6.xml"/></Relationships>
</file>

<file path=ppt/charts/_rels/chart7.xml.rels><?xml version="1.0" encoding="UTF-8" standalone="yes"?>
<Relationships xmlns="http://schemas.openxmlformats.org/package/2006/relationships"><Relationship Id="rId3" Type="http://schemas.openxmlformats.org/officeDocument/2006/relationships/oleObject" Target="Se&#353;it1" TargetMode="External"/><Relationship Id="rId2" Type="http://schemas.microsoft.com/office/2011/relationships/chartColorStyle" Target="colors7.xml"/><Relationship Id="rId1" Type="http://schemas.microsoft.com/office/2011/relationships/chartStyle" Target="style7.xml"/></Relationships>
</file>

<file path=ppt/charts/chart1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862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 smtClean="0"/>
              <a:t>Vývoj</a:t>
            </a:r>
            <a:r>
              <a:rPr lang="cs-CZ" b="1" baseline="0" dirty="0" smtClean="0"/>
              <a:t> členské základny střediska </a:t>
            </a:r>
          </a:p>
          <a:p>
            <a:pPr>
              <a:defRPr/>
            </a:pPr>
            <a:r>
              <a:rPr lang="cs-CZ" b="1" baseline="0" dirty="0" smtClean="0"/>
              <a:t>2008 - 2019</a:t>
            </a:r>
            <a:endParaRPr lang="cs-CZ" b="1" dirty="0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862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lineChart>
        <c:grouping val="standard"/>
        <c:varyColors val="0"/>
        <c:ser>
          <c:idx val="0"/>
          <c:order val="0"/>
          <c:tx>
            <c:strRef>
              <c:f>List1!$B$1</c:f>
              <c:strCache>
                <c:ptCount val="1"/>
                <c:pt idx="0">
                  <c:v>děti a mládež do 18 let</c:v>
                </c:pt>
              </c:strCache>
            </c:strRef>
          </c:tx>
          <c:spPr>
            <a:ln w="28575" cap="rnd">
              <a:solidFill>
                <a:schemeClr val="accent1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List1!$B$2:$B$13</c:f>
              <c:numCache>
                <c:formatCode>General</c:formatCode>
                <c:ptCount val="12"/>
                <c:pt idx="0">
                  <c:v>119</c:v>
                </c:pt>
                <c:pt idx="1">
                  <c:v>108</c:v>
                </c:pt>
                <c:pt idx="2">
                  <c:v>96</c:v>
                </c:pt>
                <c:pt idx="3">
                  <c:v>101</c:v>
                </c:pt>
                <c:pt idx="4">
                  <c:v>127</c:v>
                </c:pt>
                <c:pt idx="5">
                  <c:v>120</c:v>
                </c:pt>
                <c:pt idx="6">
                  <c:v>123</c:v>
                </c:pt>
                <c:pt idx="7">
                  <c:v>148</c:v>
                </c:pt>
                <c:pt idx="8">
                  <c:v>169</c:v>
                </c:pt>
                <c:pt idx="9">
                  <c:v>170</c:v>
                </c:pt>
                <c:pt idx="10">
                  <c:v>160</c:v>
                </c:pt>
                <c:pt idx="11">
                  <c:v>167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0-B97C-4EA3-B976-2C26EBC4AD6E}"/>
            </c:ext>
          </c:extLst>
        </c:ser>
        <c:ser>
          <c:idx val="1"/>
          <c:order val="1"/>
          <c:tx>
            <c:strRef>
              <c:f>List1!$C$1</c:f>
              <c:strCache>
                <c:ptCount val="1"/>
                <c:pt idx="0">
                  <c:v>dospělí</c:v>
                </c:pt>
              </c:strCache>
            </c:strRef>
          </c:tx>
          <c:spPr>
            <a:ln w="28575" cap="rnd">
              <a:solidFill>
                <a:schemeClr val="accent2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List1!$C$2:$C$13</c:f>
              <c:numCache>
                <c:formatCode>General</c:formatCode>
                <c:ptCount val="12"/>
                <c:pt idx="0">
                  <c:v>70</c:v>
                </c:pt>
                <c:pt idx="1">
                  <c:v>76</c:v>
                </c:pt>
                <c:pt idx="2">
                  <c:v>73</c:v>
                </c:pt>
                <c:pt idx="3">
                  <c:v>79</c:v>
                </c:pt>
                <c:pt idx="4">
                  <c:v>77</c:v>
                </c:pt>
                <c:pt idx="5">
                  <c:v>80</c:v>
                </c:pt>
                <c:pt idx="6">
                  <c:v>90</c:v>
                </c:pt>
                <c:pt idx="7">
                  <c:v>88</c:v>
                </c:pt>
                <c:pt idx="8">
                  <c:v>90</c:v>
                </c:pt>
                <c:pt idx="9">
                  <c:v>95</c:v>
                </c:pt>
                <c:pt idx="10">
                  <c:v>98</c:v>
                </c:pt>
                <c:pt idx="11">
                  <c:v>107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1-B97C-4EA3-B976-2C26EBC4AD6E}"/>
            </c:ext>
          </c:extLst>
        </c:ser>
        <c:ser>
          <c:idx val="2"/>
          <c:order val="2"/>
          <c:tx>
            <c:strRef>
              <c:f>List1!$D$1</c:f>
              <c:strCache>
                <c:ptCount val="1"/>
                <c:pt idx="0">
                  <c:v>celkem</c:v>
                </c:pt>
              </c:strCache>
            </c:strRef>
          </c:tx>
          <c:spPr>
            <a:ln w="28575" cap="rnd">
              <a:solidFill>
                <a:schemeClr val="accent3"/>
              </a:solidFill>
              <a:round/>
            </a:ln>
            <a:effectLst/>
          </c:spPr>
          <c:marker>
            <c:symbol val="none"/>
          </c:marker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1197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ctr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List1!$A$2:$A$13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List1!$D$2:$D$13</c:f>
              <c:numCache>
                <c:formatCode>General</c:formatCode>
                <c:ptCount val="12"/>
                <c:pt idx="0">
                  <c:v>189</c:v>
                </c:pt>
                <c:pt idx="1">
                  <c:v>184</c:v>
                </c:pt>
                <c:pt idx="2">
                  <c:v>169</c:v>
                </c:pt>
                <c:pt idx="3">
                  <c:v>180</c:v>
                </c:pt>
                <c:pt idx="4">
                  <c:v>204</c:v>
                </c:pt>
                <c:pt idx="5">
                  <c:v>200</c:v>
                </c:pt>
                <c:pt idx="6">
                  <c:v>213</c:v>
                </c:pt>
                <c:pt idx="7">
                  <c:v>236</c:v>
                </c:pt>
                <c:pt idx="8">
                  <c:v>259</c:v>
                </c:pt>
                <c:pt idx="9">
                  <c:v>265</c:v>
                </c:pt>
                <c:pt idx="10">
                  <c:v>258</c:v>
                </c:pt>
                <c:pt idx="11">
                  <c:v>274</c:v>
                </c:pt>
              </c:numCache>
            </c:numRef>
          </c:val>
          <c:smooth val="0"/>
          <c:extLst>
            <c:ext xmlns:c16="http://schemas.microsoft.com/office/drawing/2014/chart" uri="{C3380CC4-5D6E-409C-BE32-E72D297353CC}">
              <c16:uniqueId val="{00000002-B97C-4EA3-B976-2C26EBC4AD6E}"/>
            </c:ext>
          </c:extLst>
        </c:ser>
        <c:dLbls>
          <c:dLblPos val="ctr"/>
          <c:showLegendKey val="0"/>
          <c:showVal val="1"/>
          <c:showCatName val="0"/>
          <c:showSerName val="0"/>
          <c:showPercent val="0"/>
          <c:showBubbleSize val="0"/>
        </c:dLbls>
        <c:smooth val="0"/>
        <c:axId val="296720447"/>
        <c:axId val="296720863"/>
      </c:lineChart>
      <c:catAx>
        <c:axId val="29672044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6720863"/>
        <c:crosses val="autoZero"/>
        <c:auto val="1"/>
        <c:lblAlgn val="ctr"/>
        <c:lblOffset val="100"/>
        <c:noMultiLvlLbl val="0"/>
      </c:catAx>
      <c:valAx>
        <c:axId val="29672086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1197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29672044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197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2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600" b="1" i="0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/>
              <a:t>Členská základna dle věku</a:t>
            </a:r>
          </a:p>
          <a:p>
            <a:pPr>
              <a:defRPr/>
            </a:pPr>
            <a:r>
              <a:rPr lang="cs-CZ"/>
              <a:t>2008 - 2019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600" b="1" i="0" u="none" strike="noStrike" kern="1200" cap="all" spc="120" normalizeH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/>
      <c:barChart>
        <c:barDir val="col"/>
        <c:grouping val="clustered"/>
        <c:varyColors val="0"/>
        <c:ser>
          <c:idx val="0"/>
          <c:order val="0"/>
          <c:tx>
            <c:strRef>
              <c:f>List1!$D$4</c:f>
              <c:strCache>
                <c:ptCount val="1"/>
                <c:pt idx="0">
                  <c:v>do 6 let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List1!$D$5:$D$16</c:f>
              <c:numCache>
                <c:formatCode>General</c:formatCode>
                <c:ptCount val="12"/>
                <c:pt idx="0">
                  <c:v>1</c:v>
                </c:pt>
                <c:pt idx="1">
                  <c:v>0</c:v>
                </c:pt>
                <c:pt idx="2">
                  <c:v>1</c:v>
                </c:pt>
                <c:pt idx="3">
                  <c:v>3</c:v>
                </c:pt>
                <c:pt idx="4">
                  <c:v>3</c:v>
                </c:pt>
                <c:pt idx="5">
                  <c:v>2</c:v>
                </c:pt>
                <c:pt idx="6">
                  <c:v>1</c:v>
                </c:pt>
                <c:pt idx="7">
                  <c:v>11</c:v>
                </c:pt>
                <c:pt idx="8">
                  <c:v>14</c:v>
                </c:pt>
                <c:pt idx="9">
                  <c:v>6</c:v>
                </c:pt>
                <c:pt idx="10">
                  <c:v>9</c:v>
                </c:pt>
                <c:pt idx="11">
                  <c:v>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3FD-4E03-A303-24F49C500091}"/>
            </c:ext>
          </c:extLst>
        </c:ser>
        <c:ser>
          <c:idx val="1"/>
          <c:order val="1"/>
          <c:tx>
            <c:strRef>
              <c:f>List1!$E$4</c:f>
              <c:strCache>
                <c:ptCount val="1"/>
                <c:pt idx="0">
                  <c:v>do 15 let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List1!$E$5:$E$16</c:f>
              <c:numCache>
                <c:formatCode>General</c:formatCode>
                <c:ptCount val="12"/>
                <c:pt idx="0">
                  <c:v>94</c:v>
                </c:pt>
                <c:pt idx="1">
                  <c:v>83</c:v>
                </c:pt>
                <c:pt idx="2">
                  <c:v>81</c:v>
                </c:pt>
                <c:pt idx="3">
                  <c:v>81</c:v>
                </c:pt>
                <c:pt idx="4">
                  <c:v>104</c:v>
                </c:pt>
                <c:pt idx="5">
                  <c:v>100</c:v>
                </c:pt>
                <c:pt idx="6">
                  <c:v>108</c:v>
                </c:pt>
                <c:pt idx="7">
                  <c:v>122</c:v>
                </c:pt>
                <c:pt idx="8">
                  <c:v>140</c:v>
                </c:pt>
                <c:pt idx="9">
                  <c:v>141</c:v>
                </c:pt>
                <c:pt idx="10">
                  <c:v>134</c:v>
                </c:pt>
                <c:pt idx="11">
                  <c:v>147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3FD-4E03-A303-24F49C500091}"/>
            </c:ext>
          </c:extLst>
        </c:ser>
        <c:ser>
          <c:idx val="2"/>
          <c:order val="2"/>
          <c:tx>
            <c:strRef>
              <c:f>List1!$F$4</c:f>
              <c:strCache>
                <c:ptCount val="1"/>
                <c:pt idx="0">
                  <c:v>do 18 let</c:v>
                </c:pt>
              </c:strCache>
            </c:strRef>
          </c:tx>
          <c:spPr>
            <a:solidFill>
              <a:schemeClr val="accent5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List1!$F$5:$F$16</c:f>
              <c:numCache>
                <c:formatCode>General</c:formatCode>
                <c:ptCount val="12"/>
                <c:pt idx="0">
                  <c:v>24</c:v>
                </c:pt>
                <c:pt idx="1">
                  <c:v>25</c:v>
                </c:pt>
                <c:pt idx="2">
                  <c:v>14</c:v>
                </c:pt>
                <c:pt idx="3">
                  <c:v>17</c:v>
                </c:pt>
                <c:pt idx="4">
                  <c:v>20</c:v>
                </c:pt>
                <c:pt idx="5">
                  <c:v>18</c:v>
                </c:pt>
                <c:pt idx="6">
                  <c:v>14</c:v>
                </c:pt>
                <c:pt idx="7">
                  <c:v>15</c:v>
                </c:pt>
                <c:pt idx="8">
                  <c:v>15</c:v>
                </c:pt>
                <c:pt idx="9">
                  <c:v>23</c:v>
                </c:pt>
                <c:pt idx="10">
                  <c:v>20</c:v>
                </c:pt>
                <c:pt idx="11">
                  <c:v>19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3FD-4E03-A303-24F49C500091}"/>
            </c:ext>
          </c:extLst>
        </c:ser>
        <c:ser>
          <c:idx val="3"/>
          <c:order val="3"/>
          <c:tx>
            <c:strRef>
              <c:f>List1!$G$4</c:f>
              <c:strCache>
                <c:ptCount val="1"/>
                <c:pt idx="0">
                  <c:v>do 26 let</c:v>
                </c:pt>
              </c:strCache>
            </c:strRef>
          </c:tx>
          <c:spPr>
            <a:solidFill>
              <a:schemeClr val="accent1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List1!$G$5:$G$16</c:f>
              <c:numCache>
                <c:formatCode>General</c:formatCode>
                <c:ptCount val="12"/>
                <c:pt idx="0">
                  <c:v>26</c:v>
                </c:pt>
                <c:pt idx="1">
                  <c:v>30</c:v>
                </c:pt>
                <c:pt idx="2">
                  <c:v>24</c:v>
                </c:pt>
                <c:pt idx="3">
                  <c:v>27</c:v>
                </c:pt>
                <c:pt idx="4">
                  <c:v>22</c:v>
                </c:pt>
                <c:pt idx="5">
                  <c:v>24</c:v>
                </c:pt>
                <c:pt idx="6">
                  <c:v>31</c:v>
                </c:pt>
                <c:pt idx="7">
                  <c:v>29</c:v>
                </c:pt>
                <c:pt idx="8">
                  <c:v>28</c:v>
                </c:pt>
                <c:pt idx="9">
                  <c:v>27</c:v>
                </c:pt>
                <c:pt idx="10">
                  <c:v>31</c:v>
                </c:pt>
                <c:pt idx="11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3-63FD-4E03-A303-24F49C500091}"/>
            </c:ext>
          </c:extLst>
        </c:ser>
        <c:ser>
          <c:idx val="4"/>
          <c:order val="4"/>
          <c:tx>
            <c:strRef>
              <c:f>List1!$H$4</c:f>
              <c:strCache>
                <c:ptCount val="1"/>
                <c:pt idx="0">
                  <c:v>nad 26 let</c:v>
                </c:pt>
              </c:strCache>
            </c:strRef>
          </c:tx>
          <c:spPr>
            <a:solidFill>
              <a:schemeClr val="accent3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List1!$H$5:$H$16</c:f>
              <c:numCache>
                <c:formatCode>General</c:formatCode>
                <c:ptCount val="12"/>
                <c:pt idx="0">
                  <c:v>44</c:v>
                </c:pt>
                <c:pt idx="1">
                  <c:v>46</c:v>
                </c:pt>
                <c:pt idx="2">
                  <c:v>49</c:v>
                </c:pt>
                <c:pt idx="3">
                  <c:v>52</c:v>
                </c:pt>
                <c:pt idx="4">
                  <c:v>55</c:v>
                </c:pt>
                <c:pt idx="5">
                  <c:v>56</c:v>
                </c:pt>
                <c:pt idx="6">
                  <c:v>59</c:v>
                </c:pt>
                <c:pt idx="7">
                  <c:v>59</c:v>
                </c:pt>
                <c:pt idx="8">
                  <c:v>62</c:v>
                </c:pt>
                <c:pt idx="9">
                  <c:v>68</c:v>
                </c:pt>
                <c:pt idx="10">
                  <c:v>67</c:v>
                </c:pt>
                <c:pt idx="11">
                  <c:v>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4-63FD-4E03-A303-24F49C500091}"/>
            </c:ext>
          </c:extLst>
        </c:ser>
        <c:ser>
          <c:idx val="5"/>
          <c:order val="5"/>
          <c:tx>
            <c:strRef>
              <c:f>List1!$I$4</c:f>
              <c:strCache>
                <c:ptCount val="1"/>
                <c:pt idx="0">
                  <c:v>děti a mládež</c:v>
                </c:pt>
              </c:strCache>
            </c:strRef>
          </c:tx>
          <c:spPr>
            <a:solidFill>
              <a:schemeClr val="accent5">
                <a:lumMod val="6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List1!$I$5:$I$16</c:f>
              <c:numCache>
                <c:formatCode>General</c:formatCode>
                <c:ptCount val="12"/>
                <c:pt idx="0">
                  <c:v>119</c:v>
                </c:pt>
                <c:pt idx="1">
                  <c:v>108</c:v>
                </c:pt>
                <c:pt idx="2">
                  <c:v>96</c:v>
                </c:pt>
                <c:pt idx="3">
                  <c:v>101</c:v>
                </c:pt>
                <c:pt idx="4">
                  <c:v>127</c:v>
                </c:pt>
                <c:pt idx="5">
                  <c:v>120</c:v>
                </c:pt>
                <c:pt idx="6">
                  <c:v>123</c:v>
                </c:pt>
                <c:pt idx="7">
                  <c:v>148</c:v>
                </c:pt>
                <c:pt idx="8">
                  <c:v>169</c:v>
                </c:pt>
                <c:pt idx="9">
                  <c:v>170</c:v>
                </c:pt>
                <c:pt idx="10">
                  <c:v>160</c:v>
                </c:pt>
                <c:pt idx="11">
                  <c:v>167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5-63FD-4E03-A303-24F49C500091}"/>
            </c:ext>
          </c:extLst>
        </c:ser>
        <c:ser>
          <c:idx val="6"/>
          <c:order val="6"/>
          <c:tx>
            <c:strRef>
              <c:f>List1!$J$4</c:f>
              <c:strCache>
                <c:ptCount val="1"/>
                <c:pt idx="0">
                  <c:v>dospělí</c:v>
                </c:pt>
              </c:strCache>
            </c:strRef>
          </c:tx>
          <c:spPr>
            <a:solidFill>
              <a:schemeClr val="accent1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List1!$J$5:$J$16</c:f>
              <c:numCache>
                <c:formatCode>General</c:formatCode>
                <c:ptCount val="12"/>
                <c:pt idx="0">
                  <c:v>70</c:v>
                </c:pt>
                <c:pt idx="1">
                  <c:v>76</c:v>
                </c:pt>
                <c:pt idx="2">
                  <c:v>73</c:v>
                </c:pt>
                <c:pt idx="3">
                  <c:v>79</c:v>
                </c:pt>
                <c:pt idx="4">
                  <c:v>77</c:v>
                </c:pt>
                <c:pt idx="5">
                  <c:v>80</c:v>
                </c:pt>
                <c:pt idx="6">
                  <c:v>90</c:v>
                </c:pt>
                <c:pt idx="7">
                  <c:v>88</c:v>
                </c:pt>
                <c:pt idx="8">
                  <c:v>90</c:v>
                </c:pt>
                <c:pt idx="9">
                  <c:v>95</c:v>
                </c:pt>
                <c:pt idx="10">
                  <c:v>98</c:v>
                </c:pt>
                <c:pt idx="11">
                  <c:v>107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6-63FD-4E03-A303-24F49C500091}"/>
            </c:ext>
          </c:extLst>
        </c:ser>
        <c:ser>
          <c:idx val="7"/>
          <c:order val="7"/>
          <c:tx>
            <c:strRef>
              <c:f>List1!$K$4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3">
                <a:lumMod val="80000"/>
                <a:lumOff val="20000"/>
              </a:schemeClr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-5400000" spcFirstLastPara="1" vertOverflow="clip" horzOverflow="clip" vert="horz" wrap="square" lIns="38100" tIns="19050" rIns="38100" bIns="19050" anchor="ctr" anchorCtr="1">
                <a:spAutoFit/>
              </a:bodyPr>
              <a:lstStyle/>
              <a:p>
                <a:pPr>
                  <a:defRPr sz="800" b="1" i="0" u="none" strike="noStrike" kern="1200" baseline="0">
                    <a:solidFill>
                      <a:schemeClr val="tx1">
                        <a:lumMod val="50000"/>
                        <a:lumOff val="50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dLblPos val="outEnd"/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List1!$C$5:$C$16</c:f>
              <c:numCache>
                <c:formatCode>General</c:formatCode>
                <c:ptCount val="12"/>
                <c:pt idx="0">
                  <c:v>2008</c:v>
                </c:pt>
                <c:pt idx="1">
                  <c:v>2009</c:v>
                </c:pt>
                <c:pt idx="2">
                  <c:v>2010</c:v>
                </c:pt>
                <c:pt idx="3">
                  <c:v>2011</c:v>
                </c:pt>
                <c:pt idx="4">
                  <c:v>2012</c:v>
                </c:pt>
                <c:pt idx="5">
                  <c:v>2013</c:v>
                </c:pt>
                <c:pt idx="6">
                  <c:v>2014</c:v>
                </c:pt>
                <c:pt idx="7">
                  <c:v>2015</c:v>
                </c:pt>
                <c:pt idx="8">
                  <c:v>2016</c:v>
                </c:pt>
                <c:pt idx="9">
                  <c:v>2017</c:v>
                </c:pt>
                <c:pt idx="10">
                  <c:v>2018</c:v>
                </c:pt>
                <c:pt idx="11">
                  <c:v>2019</c:v>
                </c:pt>
              </c:numCache>
            </c:numRef>
          </c:cat>
          <c:val>
            <c:numRef>
              <c:f>List1!$K$5:$K$16</c:f>
              <c:numCache>
                <c:formatCode>General</c:formatCode>
                <c:ptCount val="12"/>
                <c:pt idx="0">
                  <c:v>189</c:v>
                </c:pt>
                <c:pt idx="1">
                  <c:v>184</c:v>
                </c:pt>
                <c:pt idx="2">
                  <c:v>169</c:v>
                </c:pt>
                <c:pt idx="3">
                  <c:v>180</c:v>
                </c:pt>
                <c:pt idx="4">
                  <c:v>204</c:v>
                </c:pt>
                <c:pt idx="5">
                  <c:v>200</c:v>
                </c:pt>
                <c:pt idx="6">
                  <c:v>213</c:v>
                </c:pt>
                <c:pt idx="7">
                  <c:v>236</c:v>
                </c:pt>
                <c:pt idx="8">
                  <c:v>259</c:v>
                </c:pt>
                <c:pt idx="9">
                  <c:v>265</c:v>
                </c:pt>
                <c:pt idx="10">
                  <c:v>258</c:v>
                </c:pt>
                <c:pt idx="11">
                  <c:v>274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7-63FD-4E03-A303-24F49C500091}"/>
            </c:ext>
          </c:extLst>
        </c:ser>
        <c:dLbls>
          <c:dLblPos val="outEnd"/>
          <c:showLegendKey val="0"/>
          <c:showVal val="1"/>
          <c:showCatName val="0"/>
          <c:showSerName val="0"/>
          <c:showPercent val="0"/>
          <c:showBubbleSize val="0"/>
        </c:dLbls>
        <c:gapWidth val="444"/>
        <c:overlap val="-90"/>
        <c:axId val="1154287263"/>
        <c:axId val="1154304319"/>
      </c:barChart>
      <c:catAx>
        <c:axId val="1154287263"/>
        <c:scaling>
          <c:orientation val="minMax"/>
        </c:scaling>
        <c:delete val="0"/>
        <c:axPos val="b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800" b="1" i="1" u="none" strike="noStrike" kern="1200" cap="all" spc="12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54304319"/>
        <c:crosses val="autoZero"/>
        <c:auto val="1"/>
        <c:lblAlgn val="ctr"/>
        <c:lblOffset val="100"/>
        <c:noMultiLvlLbl val="0"/>
      </c:catAx>
      <c:valAx>
        <c:axId val="1154304319"/>
        <c:scaling>
          <c:orientation val="minMax"/>
        </c:scaling>
        <c:delete val="1"/>
        <c:axPos val="l"/>
        <c:numFmt formatCode="General" sourceLinked="1"/>
        <c:majorTickMark val="none"/>
        <c:minorTickMark val="none"/>
        <c:tickLblPos val="nextTo"/>
        <c:crossAx val="1154287263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t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1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3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2000" b="1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j-lt"/>
                <a:ea typeface="+mj-ea"/>
                <a:cs typeface="+mj-cs"/>
              </a:defRPr>
            </a:pPr>
            <a:r>
              <a:rPr lang="cs-CZ" b="1"/>
              <a:t>1. chlapecký oddíl</a:t>
            </a:r>
            <a:br>
              <a:rPr lang="cs-CZ" b="1"/>
            </a:br>
            <a:r>
              <a:rPr lang="cs-CZ" b="1"/>
              <a:t>2010 - 2019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2000" b="1" i="0" u="none" strike="noStrike" kern="1200" cap="none" spc="0" normalizeH="0" baseline="0">
              <a:solidFill>
                <a:schemeClr val="tx1">
                  <a:lumMod val="65000"/>
                  <a:lumOff val="35000"/>
                </a:schemeClr>
              </a:solidFill>
              <a:latin typeface="+mj-lt"/>
              <a:ea typeface="+mj-ea"/>
              <a:cs typeface="+mj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List1!$D$4</c:f>
              <c:strCache>
                <c:ptCount val="1"/>
                <c:pt idx="0">
                  <c:v>děti a mládež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List1!$D$5:$D$14</c:f>
              <c:numCache>
                <c:formatCode>General</c:formatCode>
                <c:ptCount val="10"/>
                <c:pt idx="0">
                  <c:v>23</c:v>
                </c:pt>
                <c:pt idx="1">
                  <c:v>30</c:v>
                </c:pt>
                <c:pt idx="2">
                  <c:v>41</c:v>
                </c:pt>
                <c:pt idx="3">
                  <c:v>34</c:v>
                </c:pt>
                <c:pt idx="4">
                  <c:v>26</c:v>
                </c:pt>
                <c:pt idx="5">
                  <c:v>32</c:v>
                </c:pt>
                <c:pt idx="6">
                  <c:v>35</c:v>
                </c:pt>
                <c:pt idx="7">
                  <c:v>42</c:v>
                </c:pt>
                <c:pt idx="8">
                  <c:v>33</c:v>
                </c:pt>
                <c:pt idx="9">
                  <c:v>33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9DF0-4BD8-BCE7-8A5E51EB85A8}"/>
            </c:ext>
          </c:extLst>
        </c:ser>
        <c:ser>
          <c:idx val="1"/>
          <c:order val="1"/>
          <c:tx>
            <c:strRef>
              <c:f>List1!$E$4</c:f>
              <c:strCache>
                <c:ptCount val="1"/>
                <c:pt idx="0">
                  <c:v>dospělí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List1!$E$5:$E$14</c:f>
              <c:numCache>
                <c:formatCode>General</c:formatCode>
                <c:ptCount val="10"/>
                <c:pt idx="0">
                  <c:v>7</c:v>
                </c:pt>
                <c:pt idx="1">
                  <c:v>9</c:v>
                </c:pt>
                <c:pt idx="2">
                  <c:v>8</c:v>
                </c:pt>
                <c:pt idx="3">
                  <c:v>7</c:v>
                </c:pt>
                <c:pt idx="4">
                  <c:v>9</c:v>
                </c:pt>
                <c:pt idx="5">
                  <c:v>6</c:v>
                </c:pt>
                <c:pt idx="6">
                  <c:v>6</c:v>
                </c:pt>
                <c:pt idx="7">
                  <c:v>6</c:v>
                </c:pt>
                <c:pt idx="8">
                  <c:v>7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9DF0-4BD8-BCE7-8A5E51EB85A8}"/>
            </c:ext>
          </c:extLst>
        </c:ser>
        <c:ser>
          <c:idx val="2"/>
          <c:order val="2"/>
          <c:tx>
            <c:strRef>
              <c:f>List1!$F$4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</a:ln>
                    <a:effectLst/>
                  </c:spPr>
                </c15:leaderLines>
              </c:ext>
            </c:extLst>
          </c:dLbls>
          <c:cat>
            <c:numRef>
              <c:f>List1!$C$5:$C$14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List1!$F$5:$F$14</c:f>
              <c:numCache>
                <c:formatCode>General</c:formatCode>
                <c:ptCount val="10"/>
                <c:pt idx="0">
                  <c:v>30</c:v>
                </c:pt>
                <c:pt idx="1">
                  <c:v>39</c:v>
                </c:pt>
                <c:pt idx="2">
                  <c:v>49</c:v>
                </c:pt>
                <c:pt idx="3">
                  <c:v>41</c:v>
                </c:pt>
                <c:pt idx="4">
                  <c:v>35</c:v>
                </c:pt>
                <c:pt idx="5">
                  <c:v>38</c:v>
                </c:pt>
                <c:pt idx="6">
                  <c:v>41</c:v>
                </c:pt>
                <c:pt idx="7">
                  <c:v>48</c:v>
                </c:pt>
                <c:pt idx="8">
                  <c:v>40</c:v>
                </c:pt>
                <c:pt idx="9">
                  <c:v>43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9DF0-4BD8-BCE7-8A5E51EB85A8}"/>
            </c:ext>
          </c:extLst>
        </c:ser>
        <c:dLbls>
          <c:showLegendKey val="0"/>
          <c:showVal val="1"/>
          <c:showCatName val="0"/>
          <c:showSerName val="0"/>
          <c:showPercent val="0"/>
          <c:showBubbleSize val="0"/>
        </c:dLbls>
        <c:gapWidth val="150"/>
        <c:shape val="box"/>
        <c:axId val="1149445327"/>
        <c:axId val="1149446159"/>
        <c:axId val="0"/>
      </c:bar3DChart>
      <c:catAx>
        <c:axId val="1149445327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cap="none" spc="0" normalizeH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9446159"/>
        <c:crosses val="autoZero"/>
        <c:auto val="1"/>
        <c:lblAlgn val="ctr"/>
        <c:lblOffset val="100"/>
        <c:noMultiLvlLbl val="0"/>
      </c:catAx>
      <c:valAx>
        <c:axId val="114944615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minorGridlines>
          <c:spPr>
            <a:ln w="9525" cap="flat" cmpd="sng" algn="ctr">
              <a:solidFill>
                <a:schemeClr val="tx1">
                  <a:lumMod val="5000"/>
                  <a:lumOff val="95000"/>
                </a:schemeClr>
              </a:solidFill>
              <a:round/>
            </a:ln>
            <a:effectLst/>
          </c:spPr>
        </c:min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49445327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4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1.</a:t>
            </a:r>
            <a:r>
              <a:rPr lang="cs-CZ" b="1" baseline="0"/>
              <a:t> dívčí oddíl </a:t>
            </a:r>
            <a:br>
              <a:rPr lang="cs-CZ" b="1" baseline="0"/>
            </a:br>
            <a:r>
              <a:rPr lang="cs-CZ" b="1" baseline="0"/>
              <a:t>2010 - 2019</a:t>
            </a:r>
            <a:endParaRPr lang="cs-CZ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List1!$D$5</c:f>
              <c:strCache>
                <c:ptCount val="1"/>
                <c:pt idx="0">
                  <c:v>děti a mládež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List1!$C$6:$C$15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List1!$D$6:$D$15</c:f>
              <c:numCache>
                <c:formatCode>General</c:formatCode>
                <c:ptCount val="10"/>
                <c:pt idx="0">
                  <c:v>19</c:v>
                </c:pt>
                <c:pt idx="1">
                  <c:v>18</c:v>
                </c:pt>
                <c:pt idx="2">
                  <c:v>28</c:v>
                </c:pt>
                <c:pt idx="3">
                  <c:v>29</c:v>
                </c:pt>
                <c:pt idx="4">
                  <c:v>32</c:v>
                </c:pt>
                <c:pt idx="5">
                  <c:v>41</c:v>
                </c:pt>
                <c:pt idx="6">
                  <c:v>50</c:v>
                </c:pt>
                <c:pt idx="7">
                  <c:v>43</c:v>
                </c:pt>
                <c:pt idx="8">
                  <c:v>45</c:v>
                </c:pt>
                <c:pt idx="9">
                  <c:v>45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1CE9-4597-9CFF-91BC16A1CF8C}"/>
            </c:ext>
          </c:extLst>
        </c:ser>
        <c:ser>
          <c:idx val="1"/>
          <c:order val="1"/>
          <c:tx>
            <c:strRef>
              <c:f>List1!$E$5</c:f>
              <c:strCache>
                <c:ptCount val="1"/>
                <c:pt idx="0">
                  <c:v>dospělí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List1!$C$6:$C$15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List1!$E$6:$E$15</c:f>
              <c:numCache>
                <c:formatCode>General</c:formatCode>
                <c:ptCount val="10"/>
                <c:pt idx="0">
                  <c:v>5</c:v>
                </c:pt>
                <c:pt idx="1">
                  <c:v>6</c:v>
                </c:pt>
                <c:pt idx="2">
                  <c:v>5</c:v>
                </c:pt>
                <c:pt idx="3">
                  <c:v>5</c:v>
                </c:pt>
                <c:pt idx="4">
                  <c:v>6</c:v>
                </c:pt>
                <c:pt idx="5">
                  <c:v>6</c:v>
                </c:pt>
                <c:pt idx="6">
                  <c:v>9</c:v>
                </c:pt>
                <c:pt idx="7">
                  <c:v>9</c:v>
                </c:pt>
                <c:pt idx="8">
                  <c:v>11</c:v>
                </c:pt>
                <c:pt idx="9">
                  <c:v>10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1CE9-4597-9CFF-91BC16A1CF8C}"/>
            </c:ext>
          </c:extLst>
        </c:ser>
        <c:ser>
          <c:idx val="2"/>
          <c:order val="2"/>
          <c:tx>
            <c:strRef>
              <c:f>List1!$F$5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List1!$C$6:$C$15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List1!$F$6:$F$15</c:f>
              <c:numCache>
                <c:formatCode>General</c:formatCode>
                <c:ptCount val="10"/>
                <c:pt idx="0">
                  <c:v>24</c:v>
                </c:pt>
                <c:pt idx="1">
                  <c:v>24</c:v>
                </c:pt>
                <c:pt idx="2">
                  <c:v>33</c:v>
                </c:pt>
                <c:pt idx="3">
                  <c:v>34</c:v>
                </c:pt>
                <c:pt idx="4">
                  <c:v>38</c:v>
                </c:pt>
                <c:pt idx="5">
                  <c:v>47</c:v>
                </c:pt>
                <c:pt idx="6">
                  <c:v>59</c:v>
                </c:pt>
                <c:pt idx="7">
                  <c:v>52</c:v>
                </c:pt>
                <c:pt idx="8">
                  <c:v>56</c:v>
                </c:pt>
                <c:pt idx="9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1CE9-4597-9CFF-91BC16A1CF8C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3276095"/>
        <c:axId val="1203272767"/>
        <c:axId val="0"/>
      </c:bar3DChart>
      <c:catAx>
        <c:axId val="120327609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03272767"/>
        <c:crosses val="autoZero"/>
        <c:auto val="1"/>
        <c:lblAlgn val="ctr"/>
        <c:lblOffset val="100"/>
        <c:noMultiLvlLbl val="0"/>
      </c:catAx>
      <c:valAx>
        <c:axId val="120327276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0327609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5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31. oddíl skautů</a:t>
            </a:r>
          </a:p>
          <a:p>
            <a:pPr>
              <a:defRPr/>
            </a:pPr>
            <a:r>
              <a:rPr lang="cs-CZ" b="1"/>
              <a:t>2010 - 2019</a:t>
            </a:r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List1!$D$17</c:f>
              <c:strCache>
                <c:ptCount val="1"/>
                <c:pt idx="0">
                  <c:v>děti a mládež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List1!$C$18:$C$27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List1!$D$18:$D$27</c:f>
              <c:numCache>
                <c:formatCode>General</c:formatCode>
                <c:ptCount val="10"/>
                <c:pt idx="0">
                  <c:v>12</c:v>
                </c:pt>
                <c:pt idx="1">
                  <c:v>12</c:v>
                </c:pt>
                <c:pt idx="2">
                  <c:v>13</c:v>
                </c:pt>
                <c:pt idx="3">
                  <c:v>12</c:v>
                </c:pt>
                <c:pt idx="4">
                  <c:v>13</c:v>
                </c:pt>
                <c:pt idx="5">
                  <c:v>20</c:v>
                </c:pt>
                <c:pt idx="6">
                  <c:v>17</c:v>
                </c:pt>
                <c:pt idx="7">
                  <c:v>15</c:v>
                </c:pt>
                <c:pt idx="8">
                  <c:v>15</c:v>
                </c:pt>
                <c:pt idx="9">
                  <c:v>13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6ECD-46BC-84CE-D4F0ACDD793F}"/>
            </c:ext>
          </c:extLst>
        </c:ser>
        <c:ser>
          <c:idx val="1"/>
          <c:order val="1"/>
          <c:tx>
            <c:strRef>
              <c:f>List1!$E$17</c:f>
              <c:strCache>
                <c:ptCount val="1"/>
                <c:pt idx="0">
                  <c:v>dospělí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List1!$C$18:$C$27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List1!$E$18:$E$27</c:f>
              <c:numCache>
                <c:formatCode>General</c:formatCode>
                <c:ptCount val="10"/>
                <c:pt idx="0">
                  <c:v>2</c:v>
                </c:pt>
                <c:pt idx="1">
                  <c:v>3</c:v>
                </c:pt>
                <c:pt idx="2">
                  <c:v>3</c:v>
                </c:pt>
                <c:pt idx="3">
                  <c:v>5</c:v>
                </c:pt>
                <c:pt idx="4">
                  <c:v>7</c:v>
                </c:pt>
                <c:pt idx="5">
                  <c:v>3</c:v>
                </c:pt>
                <c:pt idx="6">
                  <c:v>8</c:v>
                </c:pt>
                <c:pt idx="7">
                  <c:v>8</c:v>
                </c:pt>
                <c:pt idx="8">
                  <c:v>9</c:v>
                </c:pt>
                <c:pt idx="9">
                  <c:v>9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6ECD-46BC-84CE-D4F0ACDD793F}"/>
            </c:ext>
          </c:extLst>
        </c:ser>
        <c:ser>
          <c:idx val="2"/>
          <c:order val="2"/>
          <c:tx>
            <c:strRef>
              <c:f>List1!$F$17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List1!$C$18:$C$27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List1!$F$18:$F$27</c:f>
              <c:numCache>
                <c:formatCode>General</c:formatCode>
                <c:ptCount val="10"/>
                <c:pt idx="0">
                  <c:v>14</c:v>
                </c:pt>
                <c:pt idx="1">
                  <c:v>15</c:v>
                </c:pt>
                <c:pt idx="2">
                  <c:v>16</c:v>
                </c:pt>
                <c:pt idx="3">
                  <c:v>17</c:v>
                </c:pt>
                <c:pt idx="4">
                  <c:v>20</c:v>
                </c:pt>
                <c:pt idx="5">
                  <c:v>23</c:v>
                </c:pt>
                <c:pt idx="6">
                  <c:v>25</c:v>
                </c:pt>
                <c:pt idx="7">
                  <c:v>23</c:v>
                </c:pt>
                <c:pt idx="8">
                  <c:v>24</c:v>
                </c:pt>
                <c:pt idx="9">
                  <c:v>22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6ECD-46BC-84CE-D4F0ACDD793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201554959"/>
        <c:axId val="1201535823"/>
        <c:axId val="0"/>
      </c:bar3DChart>
      <c:catAx>
        <c:axId val="1201554959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01535823"/>
        <c:crosses val="autoZero"/>
        <c:auto val="1"/>
        <c:lblAlgn val="ctr"/>
        <c:lblOffset val="100"/>
        <c:noMultiLvlLbl val="0"/>
      </c:catAx>
      <c:valAx>
        <c:axId val="1201535823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201554959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6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1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 dirty="0"/>
              <a:t>33. smečka </a:t>
            </a:r>
            <a:r>
              <a:rPr lang="cs-CZ" b="1" dirty="0" smtClean="0"/>
              <a:t>vlčat</a:t>
            </a:r>
          </a:p>
          <a:p>
            <a:pPr>
              <a:defRPr b="1"/>
            </a:pPr>
            <a:r>
              <a:rPr lang="cs-CZ" b="1" dirty="0" smtClean="0"/>
              <a:t>2010 - 2019</a:t>
            </a:r>
            <a:endParaRPr lang="cs-CZ" b="1" dirty="0"/>
          </a:p>
        </c:rich>
      </c:tx>
      <c:layout>
        <c:manualLayout>
          <c:xMode val="edge"/>
          <c:yMode val="edge"/>
          <c:x val="0.39536039351463814"/>
          <c:y val="1.3888893719512725E-2"/>
        </c:manualLayout>
      </c:layout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1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view3D>
      <c:rotX val="15"/>
      <c:rotY val="20"/>
      <c:depthPercent val="100"/>
      <c:rAngAx val="1"/>
    </c:view3D>
    <c:floor>
      <c:thickness val="0"/>
      <c:spPr>
        <a:noFill/>
        <a:ln>
          <a:noFill/>
        </a:ln>
        <a:effectLst/>
        <a:sp3d/>
      </c:spPr>
    </c:floor>
    <c:sideWall>
      <c:thickness val="0"/>
      <c:spPr>
        <a:noFill/>
        <a:ln>
          <a:noFill/>
        </a:ln>
        <a:effectLst/>
        <a:sp3d/>
      </c:spPr>
    </c:sideWall>
    <c:backWall>
      <c:thickness val="0"/>
      <c:spPr>
        <a:noFill/>
        <a:ln>
          <a:noFill/>
        </a:ln>
        <a:effectLst/>
        <a:sp3d/>
      </c:spPr>
    </c:backWall>
    <c:plotArea>
      <c:layout/>
      <c:bar3DChart>
        <c:barDir val="col"/>
        <c:grouping val="clustered"/>
        <c:varyColors val="0"/>
        <c:ser>
          <c:idx val="0"/>
          <c:order val="0"/>
          <c:tx>
            <c:strRef>
              <c:f>List1!$D$29</c:f>
              <c:strCache>
                <c:ptCount val="1"/>
                <c:pt idx="0">
                  <c:v>děti a mládež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List1!$C$30:$C$39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List1!$D$30:$D$39</c:f>
              <c:numCache>
                <c:formatCode>General</c:formatCode>
                <c:ptCount val="10"/>
                <c:pt idx="0">
                  <c:v>16</c:v>
                </c:pt>
                <c:pt idx="1">
                  <c:v>12</c:v>
                </c:pt>
                <c:pt idx="2">
                  <c:v>13</c:v>
                </c:pt>
                <c:pt idx="3">
                  <c:v>13</c:v>
                </c:pt>
                <c:pt idx="4">
                  <c:v>12</c:v>
                </c:pt>
                <c:pt idx="5">
                  <c:v>9</c:v>
                </c:pt>
                <c:pt idx="6">
                  <c:v>13</c:v>
                </c:pt>
                <c:pt idx="7">
                  <c:v>17</c:v>
                </c:pt>
                <c:pt idx="8">
                  <c:v>12</c:v>
                </c:pt>
                <c:pt idx="9">
                  <c:v>21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0-CC2D-436A-A5DB-87F9FDC7296F}"/>
            </c:ext>
          </c:extLst>
        </c:ser>
        <c:ser>
          <c:idx val="1"/>
          <c:order val="1"/>
          <c:tx>
            <c:strRef>
              <c:f>List1!$E$29</c:f>
              <c:strCache>
                <c:ptCount val="1"/>
                <c:pt idx="0">
                  <c:v>dospělí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List1!$C$30:$C$39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List1!$E$30:$E$39</c:f>
              <c:numCache>
                <c:formatCode>General</c:formatCode>
                <c:ptCount val="10"/>
                <c:pt idx="0">
                  <c:v>4</c:v>
                </c:pt>
                <c:pt idx="1">
                  <c:v>4</c:v>
                </c:pt>
                <c:pt idx="2">
                  <c:v>4</c:v>
                </c:pt>
                <c:pt idx="3">
                  <c:v>4</c:v>
                </c:pt>
                <c:pt idx="4">
                  <c:v>7</c:v>
                </c:pt>
                <c:pt idx="5">
                  <c:v>7</c:v>
                </c:pt>
                <c:pt idx="6">
                  <c:v>5</c:v>
                </c:pt>
                <c:pt idx="7">
                  <c:v>6</c:v>
                </c:pt>
                <c:pt idx="8">
                  <c:v>4</c:v>
                </c:pt>
                <c:pt idx="9">
                  <c:v>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1-CC2D-436A-A5DB-87F9FDC7296F}"/>
            </c:ext>
          </c:extLst>
        </c:ser>
        <c:ser>
          <c:idx val="2"/>
          <c:order val="2"/>
          <c:tx>
            <c:strRef>
              <c:f>List1!$F$29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  <a:sp3d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List1!$C$30:$C$39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List1!$F$30:$F$39</c:f>
              <c:numCache>
                <c:formatCode>General</c:formatCode>
                <c:ptCount val="10"/>
                <c:pt idx="0">
                  <c:v>20</c:v>
                </c:pt>
                <c:pt idx="1">
                  <c:v>16</c:v>
                </c:pt>
                <c:pt idx="2">
                  <c:v>17</c:v>
                </c:pt>
                <c:pt idx="3">
                  <c:v>17</c:v>
                </c:pt>
                <c:pt idx="4">
                  <c:v>19</c:v>
                </c:pt>
                <c:pt idx="5">
                  <c:v>16</c:v>
                </c:pt>
                <c:pt idx="6">
                  <c:v>18</c:v>
                </c:pt>
                <c:pt idx="7">
                  <c:v>23</c:v>
                </c:pt>
                <c:pt idx="8">
                  <c:v>16</c:v>
                </c:pt>
                <c:pt idx="9">
                  <c:v>26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2-CC2D-436A-A5DB-87F9FDC7296F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150"/>
        <c:shape val="box"/>
        <c:axId val="1194774655"/>
        <c:axId val="1194778399"/>
        <c:axId val="0"/>
      </c:bar3DChart>
      <c:catAx>
        <c:axId val="1194774655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4778399"/>
        <c:crosses val="autoZero"/>
        <c:auto val="1"/>
        <c:lblAlgn val="ctr"/>
        <c:lblOffset val="100"/>
        <c:noMultiLvlLbl val="0"/>
      </c:catAx>
      <c:valAx>
        <c:axId val="1194778399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194774655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hart7.xml><?xml version="1.0" encoding="utf-8"?>
<c:chartSpace xmlns:c="http://schemas.openxmlformats.org/drawingml/2006/chart" xmlns:a="http://schemas.openxmlformats.org/drawingml/2006/main" xmlns:r="http://schemas.openxmlformats.org/officeDocument/2006/relationships" xmlns:c16r2="http://schemas.microsoft.com/office/drawing/2015/06/chart">
  <c:date1904 val="0"/>
  <c:lang val="cs-CZ"/>
  <c:roundedCorners val="0"/>
  <mc:AlternateContent xmlns:mc="http://schemas.openxmlformats.org/markup-compatibility/2006">
    <mc:Choice xmlns:c14="http://schemas.microsoft.com/office/drawing/2007/8/2/chart" Requires="c14">
      <c14:style val="102"/>
    </mc:Choice>
    <mc:Fallback>
      <c:style val="2"/>
    </mc:Fallback>
  </mc:AlternateContent>
  <c:chart>
    <c:title>
      <c:tx>
        <c:rich>
          <a:bodyPr rot="0" spcFirstLastPara="1" vertOverflow="ellipsis" vert="horz" wrap="square" anchor="ctr" anchorCtr="1"/>
          <a:lstStyle/>
          <a:p>
            <a:pPr>
              <a:defRPr sz="1400" b="0" i="0" u="none" strike="noStrike" kern="1200" spc="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r>
              <a:rPr lang="cs-CZ" b="1"/>
              <a:t>37. dívčí oddíl</a:t>
            </a:r>
            <a:r>
              <a:rPr lang="cs-CZ" b="1" baseline="0"/>
              <a:t> </a:t>
            </a:r>
          </a:p>
          <a:p>
            <a:pPr>
              <a:defRPr/>
            </a:pPr>
            <a:r>
              <a:rPr lang="cs-CZ" b="1" baseline="0"/>
              <a:t>2010 - 2019</a:t>
            </a:r>
            <a:endParaRPr lang="cs-CZ" b="1"/>
          </a:p>
        </c:rich>
      </c:tx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1400" b="0" i="0" u="none" strike="noStrike" kern="1200" spc="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title>
    <c:autoTitleDeleted val="0"/>
    <c:plotArea>
      <c:layout>
        <c:manualLayout>
          <c:layoutTarget val="inner"/>
          <c:xMode val="edge"/>
          <c:yMode val="edge"/>
          <c:x val="4.2756528753717549E-2"/>
          <c:y val="0.20172861358224545"/>
          <c:w val="0.9445662189907984"/>
          <c:h val="0.72891785854328539"/>
        </c:manualLayout>
      </c:layout>
      <c:barChart>
        <c:barDir val="col"/>
        <c:grouping val="clustered"/>
        <c:varyColors val="0"/>
        <c:ser>
          <c:idx val="0"/>
          <c:order val="0"/>
          <c:tx>
            <c:strRef>
              <c:f>List1!$D$41</c:f>
              <c:strCache>
                <c:ptCount val="1"/>
                <c:pt idx="0">
                  <c:v>děti a mládež</c:v>
                </c:pt>
              </c:strCache>
            </c:strRef>
          </c:tx>
          <c:spPr>
            <a:solidFill>
              <a:schemeClr val="accent1"/>
            </a:solidFill>
            <a:ln>
              <a:noFill/>
            </a:ln>
            <a:effectLst/>
          </c:spPr>
          <c:invertIfNegative val="0"/>
          <c:dLbls>
            <c:dLbl>
              <c:idx val="0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0-E04F-4753-B31D-6014608F4D5B}"/>
                </c:ext>
              </c:extLst>
            </c:dLbl>
            <c:dLbl>
              <c:idx val="1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1-E04F-4753-B31D-6014608F4D5B}"/>
                </c:ext>
              </c:extLst>
            </c:dLbl>
            <c:dLbl>
              <c:idx val="2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2-E04F-4753-B31D-6014608F4D5B}"/>
                </c:ext>
              </c:extLst>
            </c:dLbl>
            <c:dLbl>
              <c:idx val="3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3-E04F-4753-B31D-6014608F4D5B}"/>
                </c:ext>
              </c:extLst>
            </c:dLbl>
            <c:dLbl>
              <c:idx val="4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4-E04F-4753-B31D-6014608F4D5B}"/>
                </c:ext>
              </c:extLst>
            </c:dLbl>
            <c:dLbl>
              <c:idx val="5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5-E04F-4753-B31D-6014608F4D5B}"/>
                </c:ext>
              </c:extLst>
            </c:dLbl>
            <c:dLbl>
              <c:idx val="6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6-E04F-4753-B31D-6014608F4D5B}"/>
                </c:ext>
              </c:extLst>
            </c:dLbl>
            <c:dLbl>
              <c:idx val="7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7-E04F-4753-B31D-6014608F4D5B}"/>
                </c:ext>
              </c:extLst>
            </c:dLbl>
            <c:dLbl>
              <c:idx val="8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8-E04F-4753-B31D-6014608F4D5B}"/>
                </c:ext>
              </c:extLst>
            </c:dLbl>
            <c:dLbl>
              <c:idx val="9"/>
              <c:layout/>
              <c:showLegendKey val="0"/>
              <c:showVal val="1"/>
              <c:showCatName val="0"/>
              <c:showSerName val="0"/>
              <c:showPercent val="0"/>
              <c:showBubbleSize val="0"/>
              <c:extLst>
                <c:ext xmlns:c15="http://schemas.microsoft.com/office/drawing/2012/chart" uri="{CE6537A1-D6FC-4f65-9D91-7224C49458BB}">
                  <c15:layout/>
                </c:ext>
                <c:ext xmlns:c16="http://schemas.microsoft.com/office/drawing/2014/chart" uri="{C3380CC4-5D6E-409C-BE32-E72D297353CC}">
                  <c16:uniqueId val="{00000009-E04F-4753-B31D-6014608F4D5B}"/>
                </c:ext>
              </c:extLst>
            </c:dLbl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0"/>
            <c:showCatName val="0"/>
            <c:showSerName val="0"/>
            <c:showPercent val="0"/>
            <c:showBubbleSize val="0"/>
            <c:extLst>
              <c:ext xmlns:c15="http://schemas.microsoft.com/office/drawing/2012/chart" uri="{CE6537A1-D6FC-4f65-9D91-7224C49458BB}"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List1!$C$42:$C$51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List1!$D$42:$D$51</c:f>
              <c:numCache>
                <c:formatCode>General</c:formatCode>
                <c:ptCount val="10"/>
                <c:pt idx="0">
                  <c:v>26</c:v>
                </c:pt>
                <c:pt idx="1">
                  <c:v>29</c:v>
                </c:pt>
                <c:pt idx="2">
                  <c:v>32</c:v>
                </c:pt>
                <c:pt idx="3">
                  <c:v>32</c:v>
                </c:pt>
                <c:pt idx="4">
                  <c:v>40</c:v>
                </c:pt>
                <c:pt idx="5">
                  <c:v>46</c:v>
                </c:pt>
                <c:pt idx="6">
                  <c:v>54</c:v>
                </c:pt>
                <c:pt idx="7">
                  <c:v>53</c:v>
                </c:pt>
                <c:pt idx="8">
                  <c:v>55</c:v>
                </c:pt>
                <c:pt idx="9">
                  <c:v>55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A-E04F-4753-B31D-6014608F4D5B}"/>
            </c:ext>
          </c:extLst>
        </c:ser>
        <c:ser>
          <c:idx val="1"/>
          <c:order val="1"/>
          <c:tx>
            <c:strRef>
              <c:f>List1!$E$41</c:f>
              <c:strCache>
                <c:ptCount val="1"/>
                <c:pt idx="0">
                  <c:v>dospělí</c:v>
                </c:pt>
              </c:strCache>
            </c:strRef>
          </c:tx>
          <c:spPr>
            <a:solidFill>
              <a:schemeClr val="accent2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0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List1!$C$42:$C$51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List1!$E$42:$E$51</c:f>
              <c:numCache>
                <c:formatCode>General</c:formatCode>
                <c:ptCount val="10"/>
                <c:pt idx="0">
                  <c:v>5</c:v>
                </c:pt>
                <c:pt idx="1">
                  <c:v>9</c:v>
                </c:pt>
                <c:pt idx="2">
                  <c:v>9</c:v>
                </c:pt>
                <c:pt idx="3">
                  <c:v>8</c:v>
                </c:pt>
                <c:pt idx="4">
                  <c:v>8</c:v>
                </c:pt>
                <c:pt idx="5">
                  <c:v>11</c:v>
                </c:pt>
                <c:pt idx="6">
                  <c:v>14</c:v>
                </c:pt>
                <c:pt idx="7">
                  <c:v>14</c:v>
                </c:pt>
                <c:pt idx="8">
                  <c:v>16</c:v>
                </c:pt>
                <c:pt idx="9">
                  <c:v>18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B-E04F-4753-B31D-6014608F4D5B}"/>
            </c:ext>
          </c:extLst>
        </c:ser>
        <c:ser>
          <c:idx val="2"/>
          <c:order val="2"/>
          <c:tx>
            <c:strRef>
              <c:f>List1!$F$41</c:f>
              <c:strCache>
                <c:ptCount val="1"/>
                <c:pt idx="0">
                  <c:v>CELKEM</c:v>
                </c:pt>
              </c:strCache>
            </c:strRef>
          </c:tx>
          <c:spPr>
            <a:solidFill>
              <a:schemeClr val="accent3"/>
            </a:solidFill>
            <a:ln>
              <a:noFill/>
            </a:ln>
            <a:effectLst/>
          </c:spPr>
          <c:invertIfNegative val="0"/>
          <c:dLbls>
            <c:spPr>
              <a:noFill/>
              <a:ln>
                <a:noFill/>
              </a:ln>
              <a:effectLst/>
            </c:spPr>
            <c:txPr>
              <a:bodyPr rot="0" spcFirstLastPara="1" vertOverflow="ellipsis" vert="horz" wrap="square" lIns="38100" tIns="19050" rIns="38100" bIns="19050" anchor="ctr" anchorCtr="1">
                <a:spAutoFit/>
              </a:bodyPr>
              <a:lstStyle/>
              <a:p>
                <a:pPr>
                  <a:defRPr sz="900" b="1" i="0" u="none" strike="noStrike" kern="1200" baseline="0">
                    <a:solidFill>
                      <a:schemeClr val="tx1">
                        <a:lumMod val="75000"/>
                        <a:lumOff val="25000"/>
                      </a:schemeClr>
                    </a:solidFill>
                    <a:latin typeface="+mn-lt"/>
                    <a:ea typeface="+mn-ea"/>
                    <a:cs typeface="+mn-cs"/>
                  </a:defRPr>
                </a:pPr>
                <a:endParaRPr lang="cs-CZ"/>
              </a:p>
            </c:txPr>
            <c:showLegendKey val="0"/>
            <c:showVal val="1"/>
            <c:showCatName val="0"/>
            <c:showSerName val="0"/>
            <c:showPercent val="0"/>
            <c:showBubbleSize val="0"/>
            <c:showLeaderLines val="0"/>
            <c:extLst>
              <c:ext xmlns:c15="http://schemas.microsoft.com/office/drawing/2012/chart" uri="{CE6537A1-D6FC-4f65-9D91-7224C49458BB}">
                <c15:layout/>
                <c15:showLeaderLines val="1"/>
                <c15:leaderLines>
                  <c:spPr>
                    <a:ln w="9525" cap="flat" cmpd="sng" algn="ctr">
                      <a:solidFill>
                        <a:schemeClr val="tx1">
                          <a:lumMod val="35000"/>
                          <a:lumOff val="65000"/>
                        </a:schemeClr>
                      </a:solidFill>
                      <a:round/>
                    </a:ln>
                    <a:effectLst/>
                  </c:spPr>
                </c15:leaderLines>
              </c:ext>
            </c:extLst>
          </c:dLbls>
          <c:cat>
            <c:numRef>
              <c:f>List1!$C$42:$C$51</c:f>
              <c:numCache>
                <c:formatCode>General</c:formatCode>
                <c:ptCount val="10"/>
                <c:pt idx="0">
                  <c:v>2010</c:v>
                </c:pt>
                <c:pt idx="1">
                  <c:v>2011</c:v>
                </c:pt>
                <c:pt idx="2">
                  <c:v>2012</c:v>
                </c:pt>
                <c:pt idx="3">
                  <c:v>2013</c:v>
                </c:pt>
                <c:pt idx="4">
                  <c:v>2014</c:v>
                </c:pt>
                <c:pt idx="5">
                  <c:v>2015</c:v>
                </c:pt>
                <c:pt idx="6">
                  <c:v>2016</c:v>
                </c:pt>
                <c:pt idx="7">
                  <c:v>2017</c:v>
                </c:pt>
                <c:pt idx="8">
                  <c:v>2018</c:v>
                </c:pt>
                <c:pt idx="9">
                  <c:v>2019</c:v>
                </c:pt>
              </c:numCache>
            </c:numRef>
          </c:cat>
          <c:val>
            <c:numRef>
              <c:f>List1!$F$42:$F$51</c:f>
              <c:numCache>
                <c:formatCode>General</c:formatCode>
                <c:ptCount val="10"/>
                <c:pt idx="0">
                  <c:v>34</c:v>
                </c:pt>
                <c:pt idx="1">
                  <c:v>38</c:v>
                </c:pt>
                <c:pt idx="2">
                  <c:v>41</c:v>
                </c:pt>
                <c:pt idx="3">
                  <c:v>40</c:v>
                </c:pt>
                <c:pt idx="4">
                  <c:v>48</c:v>
                </c:pt>
                <c:pt idx="5">
                  <c:v>57</c:v>
                </c:pt>
                <c:pt idx="6">
                  <c:v>68</c:v>
                </c:pt>
                <c:pt idx="7">
                  <c:v>67</c:v>
                </c:pt>
                <c:pt idx="8">
                  <c:v>71</c:v>
                </c:pt>
                <c:pt idx="9">
                  <c:v>73</c:v>
                </c:pt>
              </c:numCache>
            </c:numRef>
          </c:val>
          <c:extLst>
            <c:ext xmlns:c16="http://schemas.microsoft.com/office/drawing/2014/chart" uri="{C3380CC4-5D6E-409C-BE32-E72D297353CC}">
              <c16:uniqueId val="{0000000C-E04F-4753-B31D-6014608F4D5B}"/>
            </c:ext>
          </c:extLst>
        </c:ser>
        <c:dLbls>
          <c:showLegendKey val="0"/>
          <c:showVal val="0"/>
          <c:showCatName val="0"/>
          <c:showSerName val="0"/>
          <c:showPercent val="0"/>
          <c:showBubbleSize val="0"/>
        </c:dLbls>
        <c:gapWidth val="219"/>
        <c:overlap val="-27"/>
        <c:axId val="1015768271"/>
        <c:axId val="1015772847"/>
      </c:barChart>
      <c:catAx>
        <c:axId val="1015768271"/>
        <c:scaling>
          <c:orientation val="minMax"/>
        </c:scaling>
        <c:delete val="0"/>
        <c:axPos val="b"/>
        <c:numFmt formatCode="General" sourceLinked="1"/>
        <c:majorTickMark val="none"/>
        <c:minorTickMark val="none"/>
        <c:tickLblPos val="nextTo"/>
        <c:spPr>
          <a:noFill/>
          <a:ln w="9525" cap="flat" cmpd="sng" algn="ctr">
            <a:solidFill>
              <a:schemeClr val="tx1">
                <a:lumMod val="15000"/>
                <a:lumOff val="85000"/>
              </a:schemeClr>
            </a:solidFill>
            <a:round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5772847"/>
        <c:crosses val="autoZero"/>
        <c:auto val="1"/>
        <c:lblAlgn val="ctr"/>
        <c:lblOffset val="100"/>
        <c:noMultiLvlLbl val="0"/>
      </c:catAx>
      <c:valAx>
        <c:axId val="1015772847"/>
        <c:scaling>
          <c:orientation val="minMax"/>
        </c:scaling>
        <c:delete val="0"/>
        <c:axPos val="l"/>
        <c:majorGridlines>
          <c:spPr>
            <a:ln w="9525" cap="flat" cmpd="sng" algn="ctr">
              <a:solidFill>
                <a:schemeClr val="tx1">
                  <a:lumMod val="15000"/>
                  <a:lumOff val="85000"/>
                </a:schemeClr>
              </a:solidFill>
              <a:round/>
            </a:ln>
            <a:effectLst/>
          </c:spPr>
        </c:majorGridlines>
        <c:numFmt formatCode="General" sourceLinked="1"/>
        <c:majorTickMark val="none"/>
        <c:minorTickMark val="none"/>
        <c:tickLblPos val="nextTo"/>
        <c:spPr>
          <a:noFill/>
          <a:ln>
            <a:noFill/>
          </a:ln>
          <a:effectLst/>
        </c:spPr>
        <c:txPr>
          <a:bodyPr rot="-60000000" spcFirstLastPara="1" vertOverflow="ellipsis" vert="horz" wrap="square" anchor="ctr" anchorCtr="1"/>
          <a:lstStyle/>
          <a:p>
            <a:pPr>
              <a:defRPr sz="900" b="0" i="0" u="none" strike="noStrike" kern="1200" baseline="0">
                <a:solidFill>
                  <a:schemeClr val="tx1">
                    <a:lumMod val="65000"/>
                    <a:lumOff val="35000"/>
                  </a:schemeClr>
                </a:solidFill>
                <a:latin typeface="+mn-lt"/>
                <a:ea typeface="+mn-ea"/>
                <a:cs typeface="+mn-cs"/>
              </a:defRPr>
            </a:pPr>
            <a:endParaRPr lang="cs-CZ"/>
          </a:p>
        </c:txPr>
        <c:crossAx val="1015768271"/>
        <c:crosses val="autoZero"/>
        <c:crossBetween val="between"/>
      </c:valAx>
      <c:spPr>
        <a:noFill/>
        <a:ln>
          <a:noFill/>
        </a:ln>
        <a:effectLst/>
      </c:spPr>
    </c:plotArea>
    <c:legend>
      <c:legendPos val="b"/>
      <c:layout/>
      <c:overlay val="0"/>
      <c:spPr>
        <a:noFill/>
        <a:ln>
          <a:noFill/>
        </a:ln>
        <a:effectLst/>
      </c:spPr>
      <c:txPr>
        <a:bodyPr rot="0" spcFirstLastPara="1" vertOverflow="ellipsis" vert="horz" wrap="square" anchor="ctr" anchorCtr="1"/>
        <a:lstStyle/>
        <a:p>
          <a:pPr>
            <a:defRPr sz="900" b="0" i="0" u="none" strike="noStrike" kern="1200" baseline="0">
              <a:solidFill>
                <a:schemeClr val="tx1">
                  <a:lumMod val="65000"/>
                  <a:lumOff val="35000"/>
                </a:schemeClr>
              </a:solidFill>
              <a:latin typeface="+mn-lt"/>
              <a:ea typeface="+mn-ea"/>
              <a:cs typeface="+mn-cs"/>
            </a:defRPr>
          </a:pPr>
          <a:endParaRPr lang="cs-CZ"/>
        </a:p>
      </c:txPr>
    </c:legend>
    <c:plotVisOnly val="1"/>
    <c:dispBlanksAs val="gap"/>
    <c:showDLblsOverMax val="0"/>
  </c:chart>
  <c:spPr>
    <a:noFill/>
    <a:ln>
      <a:noFill/>
    </a:ln>
    <a:effectLst/>
  </c:spPr>
  <c:txPr>
    <a:bodyPr/>
    <a:lstStyle/>
    <a:p>
      <a:pPr>
        <a:defRPr/>
      </a:pPr>
      <a:endParaRPr lang="cs-CZ"/>
    </a:p>
  </c:txPr>
  <c:externalData r:id="rId3">
    <c:autoUpdate val="0"/>
  </c:externalData>
</c:chartSpace>
</file>

<file path=ppt/charts/colors1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2.xml><?xml version="1.0" encoding="utf-8"?>
<cs:colorStyle xmlns:cs="http://schemas.microsoft.com/office/drawing/2012/chartStyle" xmlns:a="http://schemas.openxmlformats.org/drawingml/2006/main" meth="cycle" id="11">
  <a:schemeClr val="accent1"/>
  <a:schemeClr val="accent3"/>
  <a:schemeClr val="accent5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3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4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5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6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colors7.xml><?xml version="1.0" encoding="utf-8"?>
<cs:colorStyle xmlns:cs="http://schemas.microsoft.com/office/drawing/2012/chartStyle" xmlns:a="http://schemas.openxmlformats.org/drawingml/2006/main" meth="cycle" id="10">
  <a:schemeClr val="accent1"/>
  <a:schemeClr val="accent2"/>
  <a:schemeClr val="accent3"/>
  <a:schemeClr val="accent4"/>
  <a:schemeClr val="accent5"/>
  <a:schemeClr val="accent6"/>
  <cs:variation/>
  <cs:variation>
    <a:lumMod val="60000"/>
  </cs:variation>
  <cs:variation>
    <a:lumMod val="80000"/>
    <a:lumOff val="20000"/>
  </cs:variation>
  <cs:variation>
    <a:lumMod val="80000"/>
  </cs:variation>
  <cs:variation>
    <a:lumMod val="60000"/>
    <a:lumOff val="40000"/>
  </cs:variation>
  <cs:variation>
    <a:lumMod val="50000"/>
  </cs:variation>
  <cs:variation>
    <a:lumMod val="70000"/>
    <a:lumOff val="30000"/>
  </cs:variation>
  <cs:variation>
    <a:lumMod val="70000"/>
  </cs:variation>
  <cs:variation>
    <a:lumMod val="50000"/>
    <a:lumOff val="50000"/>
  </cs:variation>
</cs:colorStyle>
</file>

<file path=ppt/charts/style1.xml><?xml version="1.0" encoding="utf-8"?>
<cs:chartStyle xmlns:cs="http://schemas.microsoft.com/office/drawing/2012/chartStyle" xmlns:a="http://schemas.openxmlformats.org/drawingml/2006/main" id="227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33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33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1197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1197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>
  <cs:dataPoint3D>
    <cs:lnRef idx="0"/>
    <cs:fillRef idx="1">
      <cs:styleClr val="auto"/>
    </cs:fillRef>
    <cs:effectRef idx="0"/>
    <cs:fontRef idx="minor">
      <a:schemeClr val="tx1"/>
    </cs:fontRef>
    <cs:spPr>
      <a:solidFill>
        <a:schemeClr val="phClr"/>
      </a:solidFill>
    </cs:spPr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solidFill>
        <a:schemeClr val="phClr"/>
      </a:solidFill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197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862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1197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2.xml><?xml version="1.0" encoding="utf-8"?>
<cs:chartStyle xmlns:cs="http://schemas.microsoft.com/office/drawing/2012/chartStyle" xmlns:a="http://schemas.openxmlformats.org/drawingml/2006/main" id="202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800" kern="1200" cap="all" spc="12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lt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50000"/>
        <a:lumOff val="50000"/>
      </a:schemeClr>
    </cs:fontRef>
    <cs:defRPr sz="800" b="0" i="0" u="none" strike="noStrike" kern="1200" baseline="0"/>
    <cs:bodyPr rot="-5400000" spcFirstLastPara="1" vertOverflow="clip" horzOverflow="clip" vert="horz" wrap="square" lIns="38100" tIns="19050" rIns="38100" bIns="19050" anchor="ctr" anchorCtr="1">
      <a:spAutoFit/>
    </cs:bodyPr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2222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0">
      <cs:styleClr val="auto"/>
    </cs:fillRef>
    <cs:effectRef idx="0"/>
    <cs:fontRef idx="minor">
      <a:schemeClr val="dk1"/>
    </cs:fontRef>
    <cs:spPr>
      <a:solidFill>
        <a:schemeClr val="phClr"/>
      </a:solidFill>
      <a:ln w="9525">
        <a:solidFill>
          <a:schemeClr val="phClr"/>
        </a:solidFill>
        <a:round/>
      </a:ln>
    </cs:spPr>
  </cs:dataPointMarker>
  <cs:dataPointMarkerLayout size="6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15000"/>
            <a:lumOff val="85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>
        <a:solidFill>
          <a:schemeClr val="tx1">
            <a:lumMod val="5000"/>
            <a:lumOff val="95000"/>
          </a:schemeClr>
        </a:solidFill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600" b="1" kern="1200" cap="all" spc="12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prstDash val="sysDash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8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65000"/>
            <a:lumOff val="3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dk1">
            <a:lumMod val="15000"/>
            <a:lumOff val="85000"/>
          </a:schemeClr>
        </a:solidFill>
        <a:round/>
      </a:ln>
    </cs:spPr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3.xml><?xml version="1.0" encoding="utf-8"?>
<cs:chartStyle xmlns:cs="http://schemas.microsoft.com/office/drawing/2012/chartStyle" xmlns:a="http://schemas.openxmlformats.org/drawingml/2006/main" id="29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900" kern="1200" cap="all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b="0" kern="1200" cap="none" spc="0" normalizeH="0" baseline="0"/>
  </cs:categoryAxis>
  <cs:chartArea mods="allowNoFillOverride allowNoLineOverride">
    <cs:lnRef idx="0"/>
    <cs:fillRef idx="0"/>
    <cs:effectRef idx="0"/>
    <cs:fontRef idx="minor">
      <a:schemeClr val="dk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75000"/>
        <a:lumOff val="25000"/>
      </a:schemeClr>
    </cs:fontRef>
    <cs:spPr>
      <a:solidFill>
        <a:schemeClr val="dk1">
          <a:lumMod val="15000"/>
          <a:lumOff val="85000"/>
        </a:schemeClr>
      </a:solidFill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>
  <cs:dataPoint3D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3D>
  <cs:dataPointLine>
    <cs:lnRef idx="0">
      <cs:styleClr val="auto"/>
    </cs:lnRef>
    <cs:fillRef idx="0"/>
    <cs:effectRef idx="0"/>
    <cs:fontRef idx="minor">
      <a:schemeClr val="dk1"/>
    </cs:fontRef>
    <cs:spPr>
      <a:ln w="38100" cap="rnd">
        <a:solidFill>
          <a:schemeClr val="phClr"/>
        </a:solidFill>
        <a:round/>
      </a:ln>
    </cs:spPr>
  </cs:dataPointLine>
  <cs:dataPointMarker>
    <cs:lnRef idx="0"/>
    <cs:fillRef idx="0">
      <cs:styleClr val="auto"/>
    </cs:fillRef>
    <cs:effectRef idx="0"/>
    <cs:fontRef idx="minor">
      <a:schemeClr val="dk1"/>
    </cs:fontRef>
    <cs:spPr>
      <a:solidFill>
        <a:schemeClr val="phClr"/>
      </a:solidFill>
    </cs:spPr>
  </cs:dataPointMarker>
  <cs:dataPointMarkerLayout symbol="circle" size="8"/>
  <cs:dataPointWireframe>
    <cs:lnRef idx="0">
      <cs:styleClr val="auto"/>
    </cs:lnRef>
    <cs:fillRef idx="0"/>
    <cs:effectRef idx="0"/>
    <cs:fontRef idx="minor">
      <a:schemeClr val="dk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ln w="9525">
        <a:solidFill>
          <a:schemeClr val="tx1">
            <a:lumMod val="15000"/>
            <a:lumOff val="85000"/>
          </a:schemeClr>
        </a:solidFill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75000"/>
          <a:lumOff val="25000"/>
        </a:schemeClr>
      </a:solidFill>
      <a:ln w="9525">
        <a:solidFill>
          <a:schemeClr val="tx1">
            <a:lumMod val="50000"/>
            <a:lumOff val="50000"/>
          </a:schemeClr>
        </a:solidFill>
      </a:ln>
    </cs:spPr>
  </cs:downBar>
  <cs:drop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dropLine>
  <cs:errorBar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round/>
      </a:ln>
    </cs:spPr>
  </cs:errorBar>
  <cs:floor>
    <cs:lnRef idx="0"/>
    <cs:fillRef idx="0"/>
    <cs:effectRef idx="0"/>
    <cs:fontRef idx="minor">
      <a:schemeClr val="dk1"/>
    </cs:fontRef>
  </cs:floor>
  <cs:gridlineMaj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dk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50000"/>
            <a:lumOff val="50000"/>
          </a:schemeClr>
        </a:solidFill>
        <a:prstDash val="dash"/>
      </a:ln>
    </cs:spPr>
  </cs:hiLoLine>
  <cs:leader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dk1"/>
    </cs:fontRef>
  </cs:plotArea>
  <cs:plotArea3D mods="allowNoFillOverride allowNoLineOverride">
    <cs:lnRef idx="0"/>
    <cs:fillRef idx="0"/>
    <cs:effectRef idx="0"/>
    <cs:fontRef idx="minor">
      <a:schemeClr val="dk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seriesAxis>
  <cs:seriesLine>
    <cs:lnRef idx="0"/>
    <cs:fillRef idx="0"/>
    <cs:effectRef idx="0"/>
    <cs:fontRef idx="minor">
      <a:schemeClr val="dk1"/>
    </cs:fontRef>
    <cs:spPr>
      <a:ln w="9525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ajor">
      <a:schemeClr val="tx1">
        <a:lumMod val="65000"/>
        <a:lumOff val="35000"/>
      </a:schemeClr>
    </cs:fontRef>
    <cs:defRPr sz="2000" b="0" kern="1200" cap="none" spc="0" normalizeH="0" baseline="0"/>
  </cs:title>
  <cs:trendline>
    <cs:lnRef idx="0">
      <cs:styleClr val="auto"/>
    </cs:lnRef>
    <cs:fillRef idx="0"/>
    <cs:effectRef idx="0"/>
    <cs:fontRef idx="minor">
      <a:schemeClr val="dk1"/>
    </cs:fontRef>
    <cs:spPr>
      <a:ln w="19050" cap="rnd">
        <a:solidFill>
          <a:schemeClr val="phClr"/>
        </a:solidFill>
        <a:round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50000"/>
            <a:lumOff val="50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dk1"/>
    </cs:fontRef>
  </cs:wall>
</cs:chartStyle>
</file>

<file path=ppt/charts/style4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5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6.xml><?xml version="1.0" encoding="utf-8"?>
<cs:chartStyle xmlns:cs="http://schemas.microsoft.com/office/drawing/2012/chartStyle" xmlns:a="http://schemas.openxmlformats.org/drawingml/2006/main" id="286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tx1"/>
    </cs:fontRef>
    <cs:spPr>
      <a:solidFill>
        <a:schemeClr val="dk1">
          <a:lumMod val="75000"/>
          <a:lumOff val="25000"/>
        </a:schemeClr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0"/>
            <a:lumOff val="50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tx1"/>
    </cs:fontRef>
    <cs:spPr>
      <a:solidFill>
        <a:schemeClr val="lt1"/>
      </a:solidFill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charts/style7.xml><?xml version="1.0" encoding="utf-8"?>
<cs:chartStyle xmlns:cs="http://schemas.microsoft.com/office/drawing/2012/chartStyle" xmlns:a="http://schemas.openxmlformats.org/drawingml/2006/main" id="201">
  <cs:axisTitle>
    <cs:lnRef idx="0"/>
    <cs:fillRef idx="0"/>
    <cs:effectRef idx="0"/>
    <cs:fontRef idx="minor">
      <a:schemeClr val="tx1">
        <a:lumMod val="65000"/>
        <a:lumOff val="35000"/>
      </a:schemeClr>
    </cs:fontRef>
    <cs:defRPr sz="1000" kern="1200"/>
  </cs:axisTitle>
  <cs:categoryAxis>
    <cs:lnRef idx="0"/>
    <cs:fillRef idx="0"/>
    <cs:effectRef idx="0"/>
    <cs:fontRef idx="minor">
      <a:schemeClr val="tx1">
        <a:lumMod val="65000"/>
        <a:lumOff val="35000"/>
      </a:schemeClr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categoryAxis>
  <cs:chartArea mods="allowNoFillOverride allowNoLineOverride">
    <cs:lnRef idx="0"/>
    <cs:fillRef idx="0"/>
    <cs:effectRef idx="0"/>
    <cs:fontRef idx="minor">
      <a:schemeClr val="tx1"/>
    </cs:fontRef>
    <cs:spPr>
      <a:solidFill>
        <a:schemeClr val="bg1"/>
      </a:solidFill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1000" kern="1200"/>
  </cs:chartArea>
  <cs:dataLabel>
    <cs:lnRef idx="0"/>
    <cs:fillRef idx="0"/>
    <cs:effectRef idx="0"/>
    <cs:fontRef idx="minor">
      <a:schemeClr val="tx1">
        <a:lumMod val="75000"/>
        <a:lumOff val="25000"/>
      </a:schemeClr>
    </cs:fontRef>
    <cs:defRPr sz="900" kern="1200"/>
  </cs:dataLabel>
  <cs:dataLabelCallout>
    <cs:lnRef idx="0"/>
    <cs:fillRef idx="0"/>
    <cs:effectRef idx="0"/>
    <cs:fontRef idx="minor">
      <a:schemeClr val="dk1">
        <a:lumMod val="65000"/>
        <a:lumOff val="35000"/>
      </a:schemeClr>
    </cs:fontRef>
    <cs:spPr>
      <a:solidFill>
        <a:schemeClr val="lt1"/>
      </a:solidFill>
      <a:ln>
        <a:solidFill>
          <a:schemeClr val="dk1">
            <a:lumMod val="25000"/>
            <a:lumOff val="75000"/>
          </a:schemeClr>
        </a:solidFill>
      </a:ln>
    </cs:spPr>
    <cs:defRPr sz="900" kern="1200"/>
    <cs:bodyPr rot="0" spcFirstLastPara="1" vertOverflow="clip" horzOverflow="clip" vert="horz" wrap="square" lIns="36576" tIns="18288" rIns="36576" bIns="18288" anchor="ctr" anchorCtr="1">
      <a:spAutoFit/>
    </cs:bodyPr>
  </cs:dataLabelCallout>
  <cs:dataPoint>
    <cs:lnRef idx="0"/>
    <cs:fillRef idx="1">
      <cs:styleClr val="auto"/>
    </cs:fillRef>
    <cs:effectRef idx="0"/>
    <cs:fontRef idx="minor">
      <a:schemeClr val="tx1"/>
    </cs:fontRef>
  </cs:dataPoint>
  <cs:dataPoint3D>
    <cs:lnRef idx="0"/>
    <cs:fillRef idx="1">
      <cs:styleClr val="auto"/>
    </cs:fillRef>
    <cs:effectRef idx="0"/>
    <cs:fontRef idx="minor">
      <a:schemeClr val="tx1"/>
    </cs:fontRef>
  </cs:dataPoint3D>
  <cs:dataPointLine>
    <cs:lnRef idx="0">
      <cs:styleClr val="auto"/>
    </cs:lnRef>
    <cs:fillRef idx="1"/>
    <cs:effectRef idx="0"/>
    <cs:fontRef idx="minor">
      <a:schemeClr val="tx1"/>
    </cs:fontRef>
    <cs:spPr>
      <a:ln w="28575" cap="rnd">
        <a:solidFill>
          <a:schemeClr val="phClr"/>
        </a:solidFill>
        <a:round/>
      </a:ln>
    </cs:spPr>
  </cs:dataPointLine>
  <cs:dataPointMarker>
    <cs:lnRef idx="0">
      <cs:styleClr val="auto"/>
    </cs:lnRef>
    <cs:fillRef idx="1">
      <cs:styleClr val="auto"/>
    </cs:fillRef>
    <cs:effectRef idx="0"/>
    <cs:fontRef idx="minor">
      <a:schemeClr val="tx1"/>
    </cs:fontRef>
    <cs:spPr>
      <a:ln w="9525">
        <a:solidFill>
          <a:schemeClr val="phClr"/>
        </a:solidFill>
      </a:ln>
    </cs:spPr>
  </cs:dataPointMarker>
  <cs:dataPointMarkerLayout symbol="circle" size="5"/>
  <cs:dataPointWireframe>
    <cs:lnRef idx="0">
      <cs:styleClr val="auto"/>
    </cs:lnRef>
    <cs:fillRef idx="1"/>
    <cs:effectRef idx="0"/>
    <cs:fontRef idx="minor">
      <a:schemeClr val="tx1"/>
    </cs:fontRef>
    <cs:spPr>
      <a:ln w="9525" cap="rnd">
        <a:solidFill>
          <a:schemeClr val="phClr"/>
        </a:solidFill>
        <a:round/>
      </a:ln>
    </cs:spPr>
  </cs:dataPointWireframe>
  <cs:dataTable>
    <cs:lnRef idx="0"/>
    <cs:fillRef idx="0"/>
    <cs:effectRef idx="0"/>
    <cs:fontRef idx="minor">
      <a:schemeClr val="tx1">
        <a:lumMod val="65000"/>
        <a:lumOff val="35000"/>
      </a:schemeClr>
    </cs:fontRef>
    <cs:spPr>
      <a:noFill/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  <cs:defRPr sz="900" kern="1200"/>
  </cs:dataTable>
  <cs:downBar>
    <cs:lnRef idx="0"/>
    <cs:fillRef idx="0"/>
    <cs:effectRef idx="0"/>
    <cs:fontRef idx="minor">
      <a:schemeClr val="dk1"/>
    </cs:fontRef>
    <cs:spPr>
      <a:solidFill>
        <a:schemeClr val="dk1">
          <a:lumMod val="65000"/>
          <a:lumOff val="35000"/>
        </a:schemeClr>
      </a:solidFill>
      <a:ln w="9525">
        <a:solidFill>
          <a:schemeClr val="tx1">
            <a:lumMod val="65000"/>
            <a:lumOff val="35000"/>
          </a:schemeClr>
        </a:solidFill>
      </a:ln>
    </cs:spPr>
  </cs:downBar>
  <cs:drop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dropLine>
  <cs:errorBa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65000"/>
            <a:lumOff val="35000"/>
          </a:schemeClr>
        </a:solidFill>
        <a:round/>
      </a:ln>
    </cs:spPr>
  </cs:errorBar>
  <cs:floor>
    <cs:lnRef idx="0"/>
    <cs:fillRef idx="0"/>
    <cs:effectRef idx="0"/>
    <cs:fontRef idx="minor">
      <a:schemeClr val="tx1"/>
    </cs:fontRef>
    <cs:spPr>
      <a:noFill/>
      <a:ln>
        <a:noFill/>
      </a:ln>
    </cs:spPr>
  </cs:floor>
  <cs:gridlineMaj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15000"/>
            <a:lumOff val="85000"/>
          </a:schemeClr>
        </a:solidFill>
        <a:round/>
      </a:ln>
    </cs:spPr>
  </cs:gridlineMajor>
  <cs:gridlineMinor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5000"/>
            <a:lumOff val="95000"/>
          </a:schemeClr>
        </a:solidFill>
        <a:round/>
      </a:ln>
    </cs:spPr>
  </cs:gridlineMinor>
  <cs:hiLo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75000"/>
            <a:lumOff val="25000"/>
          </a:schemeClr>
        </a:solidFill>
        <a:round/>
      </a:ln>
    </cs:spPr>
  </cs:hiLoLine>
  <cs:leader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leaderLine>
  <cs:legend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legend>
  <cs:plotArea mods="allowNoFillOverride allowNoLineOverride">
    <cs:lnRef idx="0"/>
    <cs:fillRef idx="0"/>
    <cs:effectRef idx="0"/>
    <cs:fontRef idx="minor">
      <a:schemeClr val="tx1"/>
    </cs:fontRef>
  </cs:plotArea>
  <cs:plotArea3D mods="allowNoFillOverride allowNoLineOverride">
    <cs:lnRef idx="0"/>
    <cs:fillRef idx="0"/>
    <cs:effectRef idx="0"/>
    <cs:fontRef idx="minor">
      <a:schemeClr val="tx1"/>
    </cs:fontRef>
  </cs:plotArea3D>
  <cs:series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seriesAxis>
  <cs:seriesLine>
    <cs:lnRef idx="0"/>
    <cs:fillRef idx="0"/>
    <cs:effectRef idx="0"/>
    <cs:fontRef idx="minor">
      <a:schemeClr val="tx1"/>
    </cs:fontRef>
    <cs:spPr>
      <a:ln w="9525" cap="flat" cmpd="sng" algn="ctr">
        <a:solidFill>
          <a:schemeClr val="tx1">
            <a:lumMod val="35000"/>
            <a:lumOff val="65000"/>
          </a:schemeClr>
        </a:solidFill>
        <a:round/>
      </a:ln>
    </cs:spPr>
  </cs:seriesLine>
  <cs:title>
    <cs:lnRef idx="0"/>
    <cs:fillRef idx="0"/>
    <cs:effectRef idx="0"/>
    <cs:fontRef idx="minor">
      <a:schemeClr val="tx1">
        <a:lumMod val="65000"/>
        <a:lumOff val="35000"/>
      </a:schemeClr>
    </cs:fontRef>
    <cs:defRPr sz="1400" b="0" kern="1200" spc="0" baseline="0"/>
  </cs:title>
  <cs:trendline>
    <cs:lnRef idx="0">
      <cs:styleClr val="auto"/>
    </cs:lnRef>
    <cs:fillRef idx="0"/>
    <cs:effectRef idx="0"/>
    <cs:fontRef idx="minor">
      <a:schemeClr val="tx1"/>
    </cs:fontRef>
    <cs:spPr>
      <a:ln w="19050" cap="rnd">
        <a:solidFill>
          <a:schemeClr val="phClr"/>
        </a:solidFill>
        <a:prstDash val="sysDot"/>
      </a:ln>
    </cs:spPr>
  </cs:trendline>
  <cs:trendlineLabel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trendlineLabel>
  <cs:upBar>
    <cs:lnRef idx="0"/>
    <cs:fillRef idx="0"/>
    <cs:effectRef idx="0"/>
    <cs:fontRef idx="minor">
      <a:schemeClr val="dk1"/>
    </cs:fontRef>
    <cs:spPr>
      <a:solidFill>
        <a:schemeClr val="lt1"/>
      </a:solidFill>
      <a:ln w="9525">
        <a:solidFill>
          <a:schemeClr val="tx1">
            <a:lumMod val="15000"/>
            <a:lumOff val="85000"/>
          </a:schemeClr>
        </a:solidFill>
      </a:ln>
    </cs:spPr>
  </cs:upBar>
  <cs:valueAxis>
    <cs:lnRef idx="0"/>
    <cs:fillRef idx="0"/>
    <cs:effectRef idx="0"/>
    <cs:fontRef idx="minor">
      <a:schemeClr val="tx1">
        <a:lumMod val="65000"/>
        <a:lumOff val="35000"/>
      </a:schemeClr>
    </cs:fontRef>
    <cs:defRPr sz="900" kern="1200"/>
  </cs:valueAxis>
  <cs:wall>
    <cs:lnRef idx="0"/>
    <cs:fillRef idx="0"/>
    <cs:effectRef idx="0"/>
    <cs:fontRef idx="minor">
      <a:schemeClr val="tx1"/>
    </cs:fontRef>
    <cs:spPr>
      <a:noFill/>
      <a:ln>
        <a:noFill/>
      </a:ln>
    </cs:spPr>
  </cs:wall>
</cs:chartStyle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32" name="Straight Connector 31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4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Isosceles Triangle 26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0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31" name="Isosceles Triangle 30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19" name="Isosceles Triangle 18"/>
            <p:cNvSpPr/>
            <p:nvPr/>
          </p:nvSpPr>
          <p:spPr>
            <a:xfrm rot="10800000">
              <a:off x="0" y="0"/>
              <a:ext cx="842596" cy="5666154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507067" y="2404534"/>
            <a:ext cx="7766936" cy="1646302"/>
          </a:xfrm>
        </p:spPr>
        <p:txBody>
          <a:bodyPr anchor="b">
            <a:noAutofit/>
          </a:bodyPr>
          <a:lstStyle>
            <a:lvl1pPr algn="r">
              <a:defRPr sz="5400">
                <a:solidFill>
                  <a:schemeClr val="accent1"/>
                </a:solidFill>
              </a:defRPr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507067" y="4050833"/>
            <a:ext cx="7766936" cy="1096899"/>
          </a:xfrm>
        </p:spPr>
        <p:txBody>
          <a:bodyPr anchor="t"/>
          <a:lstStyle>
            <a:lvl1pPr marL="0" indent="0" algn="r">
              <a:buNone/>
              <a:defRPr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 smtClean="0"/>
              <a:t>Kliknutím můžete upravit styl předlohy.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642919452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Název a popis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609600"/>
            <a:ext cx="8596668" cy="3403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5524411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Citace s popis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1366139" y="3632200"/>
            <a:ext cx="7224524" cy="381000"/>
          </a:xfrm>
        </p:spPr>
        <p:txBody>
          <a:bodyPr anchor="ctr">
            <a:noAutofit/>
          </a:bodyPr>
          <a:lstStyle>
            <a:lvl1pPr marL="0" indent="0">
              <a:buFontTx/>
              <a:buNone/>
              <a:defRPr sz="16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470400"/>
            <a:ext cx="8596668" cy="1570962"/>
          </a:xfrm>
        </p:spPr>
        <p:txBody>
          <a:bodyPr anchor="ctr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  <p:sp>
        <p:nvSpPr>
          <p:cNvPr id="20" name="TextBox 19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2" name="TextBox 21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latin typeface="Arial"/>
              </a:rPr>
              <a:t>”</a:t>
            </a:r>
            <a:endParaRPr lang="en-US" dirty="0">
              <a:solidFill>
                <a:schemeClr val="accent1">
                  <a:lumMod val="60000"/>
                  <a:lumOff val="40000"/>
                </a:schemeClr>
              </a:solidFill>
              <a:latin typeface="Arial"/>
            </a:endParaRPr>
          </a:p>
        </p:txBody>
      </p:sp>
    </p:spTree>
    <p:extLst>
      <p:ext uri="{BB962C8B-B14F-4D97-AF65-F5344CB8AC3E}">
        <p14:creationId xmlns:p14="http://schemas.microsoft.com/office/powerpoint/2010/main" val="658668338"/>
      </p:ext>
    </p:extLst>
  </p:cSld>
  <p:clrMapOvr>
    <a:masterClrMapping/>
  </p:clrMapOvr>
</p:sldLayout>
</file>

<file path=ppt/slideLayouts/slideLayout1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1931988"/>
            <a:ext cx="8596668" cy="2595460"/>
          </a:xfrm>
        </p:spPr>
        <p:txBody>
          <a:bodyPr anchor="b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43881260"/>
      </p:ext>
    </p:extLst>
  </p:cSld>
  <p:clrMapOvr>
    <a:masterClrMapping/>
  </p:clrMapOvr>
</p:sldLayout>
</file>

<file path=ppt/slideLayouts/slideLayout1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Jmenovka s citac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931334" y="609600"/>
            <a:ext cx="8094134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tx1">
                    <a:lumMod val="75000"/>
                    <a:lumOff val="25000"/>
                  </a:schemeClr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  <p:sp>
        <p:nvSpPr>
          <p:cNvPr id="24" name="TextBox 23"/>
          <p:cNvSpPr txBox="1"/>
          <p:nvPr/>
        </p:nvSpPr>
        <p:spPr>
          <a:xfrm>
            <a:off x="541870" y="790378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“</a:t>
            </a:r>
          </a:p>
        </p:txBody>
      </p:sp>
      <p:sp>
        <p:nvSpPr>
          <p:cNvPr id="25" name="TextBox 24"/>
          <p:cNvSpPr txBox="1"/>
          <p:nvPr/>
        </p:nvSpPr>
        <p:spPr>
          <a:xfrm>
            <a:off x="8893011" y="2886556"/>
            <a:ext cx="609600" cy="584776"/>
          </a:xfrm>
          <a:prstGeom prst="rect">
            <a:avLst/>
          </a:prstGeom>
        </p:spPr>
        <p:txBody>
          <a:bodyPr vert="horz" lIns="91440" tIns="45720" rIns="91440" bIns="45720" rtlCol="0" anchor="ctr">
            <a:noAutofit/>
          </a:bodyPr>
          <a:lstStyle/>
          <a:p>
            <a:pPr lvl="0"/>
            <a:r>
              <a:rPr lang="en-US" sz="8000" baseline="0" dirty="0">
                <a:ln w="3175" cmpd="sng">
                  <a:noFill/>
                </a:ln>
                <a:solidFill>
                  <a:schemeClr val="accent1">
                    <a:lumMod val="60000"/>
                    <a:lumOff val="40000"/>
                  </a:schemeClr>
                </a:solidFill>
                <a:effectLst/>
                <a:latin typeface="Arial"/>
              </a:rPr>
              <a:t>”</a:t>
            </a:r>
          </a:p>
        </p:txBody>
      </p:sp>
    </p:spTree>
    <p:extLst>
      <p:ext uri="{BB962C8B-B14F-4D97-AF65-F5344CB8AC3E}">
        <p14:creationId xmlns:p14="http://schemas.microsoft.com/office/powerpoint/2010/main" val="3866196211"/>
      </p:ext>
    </p:extLst>
  </p:cSld>
  <p:clrMapOvr>
    <a:masterClrMapping/>
  </p:clrMapOvr>
</p:sldLayout>
</file>

<file path=ppt/slideLayouts/slideLayout1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Pravda nebo nepravda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85799" y="609600"/>
            <a:ext cx="8588203" cy="3022600"/>
          </a:xfrm>
        </p:spPr>
        <p:txBody>
          <a:bodyPr anchor="ctr">
            <a:normAutofit/>
          </a:bodyPr>
          <a:lstStyle>
            <a:lvl1pPr algn="l">
              <a:defRPr sz="44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23" name="Text Placeholder 9"/>
          <p:cNvSpPr>
            <a:spLocks noGrp="1"/>
          </p:cNvSpPr>
          <p:nvPr>
            <p:ph type="body" sz="quarter" idx="13"/>
          </p:nvPr>
        </p:nvSpPr>
        <p:spPr>
          <a:xfrm>
            <a:off x="677332" y="4013200"/>
            <a:ext cx="8596669" cy="514248"/>
          </a:xfrm>
        </p:spPr>
        <p:txBody>
          <a:bodyPr anchor="b">
            <a:noAutofit/>
          </a:bodyPr>
          <a:lstStyle>
            <a:lvl1pPr marL="0" indent="0">
              <a:buFontTx/>
              <a:buNone/>
              <a:defRPr sz="2400">
                <a:solidFill>
                  <a:schemeClr val="accent1"/>
                </a:solidFill>
              </a:defRPr>
            </a:lvl1pPr>
            <a:lvl2pPr marL="457200" indent="0">
              <a:buFontTx/>
              <a:buNone/>
              <a:defRPr/>
            </a:lvl2pPr>
            <a:lvl3pPr marL="914400" indent="0">
              <a:buFontTx/>
              <a:buNone/>
              <a:defRPr/>
            </a:lvl3pPr>
            <a:lvl4pPr marL="1371600" indent="0">
              <a:buFontTx/>
              <a:buNone/>
              <a:defRPr/>
            </a:lvl4pPr>
            <a:lvl5pPr marL="1828800" indent="0">
              <a:buFontTx/>
              <a:buNone/>
              <a:defRPr/>
            </a:lvl5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1513914"/>
          </a:xfrm>
        </p:spPr>
        <p:txBody>
          <a:bodyPr anchor="t">
            <a:normAutofit/>
          </a:bodyPr>
          <a:lstStyle>
            <a:lvl1pPr marL="0" indent="0" algn="l">
              <a:buNone/>
              <a:defRPr sz="18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11307048"/>
      </p:ext>
    </p:extLst>
  </p:cSld>
  <p:clrMapOvr>
    <a:masterClrMapping/>
  </p:clrMapOvr>
</p:sldLayout>
</file>

<file path=ppt/slideLayouts/slideLayout15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94142102"/>
      </p:ext>
    </p:extLst>
  </p:cSld>
  <p:clrMapOvr>
    <a:masterClrMapping/>
  </p:clrMapOvr>
</p:sldLayout>
</file>

<file path=ppt/slideLayouts/slideLayout16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7967673" y="609599"/>
            <a:ext cx="1304743" cy="5251451"/>
          </a:xfrm>
        </p:spPr>
        <p:txBody>
          <a:bodyPr vert="eaVert" anchor="ctr"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677335" y="609600"/>
            <a:ext cx="7060150" cy="5251450"/>
          </a:xfrm>
        </p:spPr>
        <p:txBody>
          <a:bodyPr vert="eaVert"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3601330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>
            <a:lvl1pPr>
              <a:defRPr sz="36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120999508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5" y="2700867"/>
            <a:ext cx="8596668" cy="1826581"/>
          </a:xfrm>
        </p:spPr>
        <p:txBody>
          <a:bodyPr anchor="b"/>
          <a:lstStyle>
            <a:lvl1pPr algn="l">
              <a:defRPr sz="4000" b="0" cap="none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5" y="4527448"/>
            <a:ext cx="8596668" cy="860400"/>
          </a:xfrm>
        </p:spPr>
        <p:txBody>
          <a:bodyPr anchor="t"/>
          <a:lstStyle>
            <a:lvl1pPr marL="0" indent="0" algn="l">
              <a:buNone/>
              <a:defRPr sz="2000">
                <a:solidFill>
                  <a:schemeClr val="tx1">
                    <a:lumMod val="50000"/>
                    <a:lumOff val="50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135725555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677334" y="2160589"/>
            <a:ext cx="4184035" cy="3880772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5089970" y="2160589"/>
            <a:ext cx="4184034" cy="3880773"/>
          </a:xfrm>
        </p:spPr>
        <p:txBody>
          <a:bodyPr/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9359693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5745" y="2160983"/>
            <a:ext cx="4185623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75745" y="2737245"/>
            <a:ext cx="4185623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5088383" y="2160983"/>
            <a:ext cx="4185618" cy="576262"/>
          </a:xfrm>
        </p:spPr>
        <p:txBody>
          <a:bodyPr anchor="b">
            <a:noAutofit/>
          </a:bodyPr>
          <a:lstStyle>
            <a:lvl1pPr marL="0" indent="0">
              <a:buNone/>
              <a:defRPr sz="2400" b="0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5088384" y="2737245"/>
            <a:ext cx="4185617" cy="330411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4055269834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Jenom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</p:spPr>
        <p:txBody>
          <a:bodyPr/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8444079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5380914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1498604"/>
            <a:ext cx="3854528" cy="1278466"/>
          </a:xfrm>
        </p:spPr>
        <p:txBody>
          <a:bodyPr anchor="b">
            <a:normAutofit/>
          </a:bodyPr>
          <a:lstStyle>
            <a:lvl1pPr>
              <a:defRPr sz="200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760461" y="514924"/>
            <a:ext cx="4513541" cy="5526437"/>
          </a:xfrm>
        </p:spPr>
        <p:txBody>
          <a:bodyPr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2777069"/>
            <a:ext cx="3854528" cy="2584449"/>
          </a:xfrm>
        </p:spPr>
        <p:txBody>
          <a:bodyPr>
            <a:normAutofit/>
          </a:bodyPr>
          <a:lstStyle>
            <a:lvl1pPr marL="0" indent="0">
              <a:buNone/>
              <a:defRPr sz="1400"/>
            </a:lvl1pPr>
            <a:lvl2pPr marL="457063" indent="0">
              <a:buNone/>
              <a:defRPr sz="1400"/>
            </a:lvl2pPr>
            <a:lvl3pPr marL="914126" indent="0">
              <a:buNone/>
              <a:defRPr sz="1200"/>
            </a:lvl3pPr>
            <a:lvl4pPr marL="1371189" indent="0">
              <a:buNone/>
              <a:defRPr sz="1000"/>
            </a:lvl4pPr>
            <a:lvl5pPr marL="1828251" indent="0">
              <a:buNone/>
              <a:defRPr sz="1000"/>
            </a:lvl5pPr>
            <a:lvl6pPr marL="2285314" indent="0">
              <a:buNone/>
              <a:defRPr sz="1000"/>
            </a:lvl6pPr>
            <a:lvl7pPr marL="2742377" indent="0">
              <a:buNone/>
              <a:defRPr sz="1000"/>
            </a:lvl7pPr>
            <a:lvl8pPr marL="3199440" indent="0">
              <a:buNone/>
              <a:defRPr sz="1000"/>
            </a:lvl8pPr>
            <a:lvl9pPr marL="3656503" indent="0">
              <a:buNone/>
              <a:defRPr sz="10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556443834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677334" y="4800600"/>
            <a:ext cx="8596667" cy="566738"/>
          </a:xfrm>
        </p:spPr>
        <p:txBody>
          <a:bodyPr anchor="b">
            <a:normAutofit/>
          </a:bodyPr>
          <a:lstStyle>
            <a:lvl1pPr algn="l">
              <a:defRPr sz="2400" b="0"/>
            </a:lvl1pPr>
          </a:lstStyle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677334" y="609600"/>
            <a:ext cx="8596668" cy="3845718"/>
          </a:xfrm>
        </p:spPr>
        <p:txBody>
          <a:bodyPr anchor="t">
            <a:normAutofit/>
          </a:bodyPr>
          <a:lstStyle>
            <a:lvl1pPr marL="0" indent="0" algn="ctr">
              <a:buNone/>
              <a:defRPr sz="1600"/>
            </a:lvl1pPr>
            <a:lvl2pPr marL="457200" indent="0">
              <a:buNone/>
              <a:defRPr sz="1600"/>
            </a:lvl2pPr>
            <a:lvl3pPr marL="914400" indent="0">
              <a:buNone/>
              <a:defRPr sz="1600"/>
            </a:lvl3pPr>
            <a:lvl4pPr marL="1371600" indent="0">
              <a:buNone/>
              <a:defRPr sz="1600"/>
            </a:lvl4pPr>
            <a:lvl5pPr marL="1828800" indent="0">
              <a:buNone/>
              <a:defRPr sz="1600"/>
            </a:lvl5pPr>
            <a:lvl6pPr marL="2286000" indent="0">
              <a:buNone/>
              <a:defRPr sz="1600"/>
            </a:lvl6pPr>
            <a:lvl7pPr marL="2743200" indent="0">
              <a:buNone/>
              <a:defRPr sz="1600"/>
            </a:lvl7pPr>
            <a:lvl8pPr marL="3200400" indent="0">
              <a:buNone/>
              <a:defRPr sz="1600"/>
            </a:lvl8pPr>
            <a:lvl9pPr marL="3657600" indent="0">
              <a:buNone/>
              <a:defRPr sz="1600"/>
            </a:lvl9pPr>
          </a:lstStyle>
          <a:p>
            <a:r>
              <a:rPr lang="cs-CZ" smtClean="0"/>
              <a:t>Kliknutím na ikonu přidáte obrázek.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677334" y="5367338"/>
            <a:ext cx="8596667" cy="674024"/>
          </a:xfrm>
        </p:spPr>
        <p:txBody>
          <a:bodyPr>
            <a:normAutofit/>
          </a:bodyPr>
          <a:lstStyle>
            <a:lvl1pPr marL="0" indent="0">
              <a:buNone/>
              <a:defRPr sz="12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 smtClean="0"/>
              <a:t>Upravte styly předlohy textu.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411367314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slideLayout" Target="../slideLayouts/slideLayout13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slideLayout" Target="../slideLayouts/slideLayout12.xml"/><Relationship Id="rId1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6" Type="http://schemas.openxmlformats.org/officeDocument/2006/relationships/slideLayout" Target="../slideLayouts/slideLayout16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5" Type="http://schemas.openxmlformats.org/officeDocument/2006/relationships/slideLayout" Target="../slideLayouts/slideLayout1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slideLayout" Target="../slideLayouts/slideLayout1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pSp>
        <p:nvGrpSpPr>
          <p:cNvPr id="7" name="Group 6"/>
          <p:cNvGrpSpPr/>
          <p:nvPr/>
        </p:nvGrpSpPr>
        <p:grpSpPr>
          <a:xfrm>
            <a:off x="0" y="-8467"/>
            <a:ext cx="12192000" cy="6866467"/>
            <a:chOff x="0" y="-8467"/>
            <a:chExt cx="12192000" cy="6866467"/>
          </a:xfrm>
        </p:grpSpPr>
        <p:cxnSp>
          <p:nvCxnSpPr>
            <p:cNvPr id="20" name="Straight Connector 19"/>
            <p:cNvCxnSpPr/>
            <p:nvPr/>
          </p:nvCxnSpPr>
          <p:spPr>
            <a:xfrm>
              <a:off x="9371012" y="0"/>
              <a:ext cx="1219200" cy="6858000"/>
            </a:xfrm>
            <a:prstGeom prst="line">
              <a:avLst/>
            </a:prstGeom>
            <a:ln w="9525">
              <a:solidFill>
                <a:schemeClr val="bg1">
                  <a:lumMod val="7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21" name="Straight Connector 20"/>
            <p:cNvCxnSpPr/>
            <p:nvPr/>
          </p:nvCxnSpPr>
          <p:spPr>
            <a:xfrm flipH="1">
              <a:off x="7425267" y="3681413"/>
              <a:ext cx="4763558" cy="3176587"/>
            </a:xfrm>
            <a:prstGeom prst="line">
              <a:avLst/>
            </a:prstGeom>
            <a:ln w="9525">
              <a:solidFill>
                <a:schemeClr val="bg1">
                  <a:lumMod val="85000"/>
                </a:schemeClr>
              </a:solidFill>
            </a:ln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sp>
          <p:nvSpPr>
            <p:cNvPr id="22" name="Rectangle 23"/>
            <p:cNvSpPr/>
            <p:nvPr/>
          </p:nvSpPr>
          <p:spPr>
            <a:xfrm>
              <a:off x="9181476" y="-8467"/>
              <a:ext cx="3007349" cy="6866467"/>
            </a:xfrm>
            <a:custGeom>
              <a:avLst/>
              <a:gdLst/>
              <a:ahLst/>
              <a:cxnLst/>
              <a:rect l="l" t="t" r="r" b="b"/>
              <a:pathLst>
                <a:path w="3007349" h="6866467">
                  <a:moveTo>
                    <a:pt x="2045532" y="0"/>
                  </a:moveTo>
                  <a:lnTo>
                    <a:pt x="3007349" y="0"/>
                  </a:lnTo>
                  <a:lnTo>
                    <a:pt x="3007349" y="6866467"/>
                  </a:lnTo>
                  <a:lnTo>
                    <a:pt x="0" y="6866467"/>
                  </a:lnTo>
                  <a:lnTo>
                    <a:pt x="2045532" y="0"/>
                  </a:lnTo>
                  <a:close/>
                </a:path>
              </a:pathLst>
            </a:custGeom>
            <a:solidFill>
              <a:schemeClr val="accent1">
                <a:alpha val="3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3" name="Rectangle 25"/>
            <p:cNvSpPr/>
            <p:nvPr/>
          </p:nvSpPr>
          <p:spPr>
            <a:xfrm>
              <a:off x="9603442" y="-8467"/>
              <a:ext cx="2588558" cy="6866467"/>
            </a:xfrm>
            <a:custGeom>
              <a:avLst/>
              <a:gdLst/>
              <a:ahLst/>
              <a:cxnLst/>
              <a:rect l="l" t="t" r="r" b="b"/>
              <a:pathLst>
                <a:path w="2573311" h="6866467">
                  <a:moveTo>
                    <a:pt x="0" y="0"/>
                  </a:moveTo>
                  <a:lnTo>
                    <a:pt x="2573311" y="0"/>
                  </a:lnTo>
                  <a:lnTo>
                    <a:pt x="2573311" y="6866467"/>
                  </a:lnTo>
                  <a:lnTo>
                    <a:pt x="1202336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2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4" name="Isosceles Triangle 23"/>
            <p:cNvSpPr/>
            <p:nvPr/>
          </p:nvSpPr>
          <p:spPr>
            <a:xfrm>
              <a:off x="8932333" y="3048000"/>
              <a:ext cx="3259667" cy="3810000"/>
            </a:xfrm>
            <a:prstGeom prst="triangle">
              <a:avLst>
                <a:gd name="adj" fmla="val 100000"/>
              </a:avLst>
            </a:prstGeom>
            <a:solidFill>
              <a:schemeClr val="accent2">
                <a:alpha val="72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5" name="Rectangle 27"/>
            <p:cNvSpPr/>
            <p:nvPr/>
          </p:nvSpPr>
          <p:spPr>
            <a:xfrm>
              <a:off x="9334500" y="-8467"/>
              <a:ext cx="2854326" cy="6866467"/>
            </a:xfrm>
            <a:custGeom>
              <a:avLst/>
              <a:gdLst/>
              <a:ahLst/>
              <a:cxnLst/>
              <a:rect l="l" t="t" r="r" b="b"/>
              <a:pathLst>
                <a:path w="2858013" h="6866467">
                  <a:moveTo>
                    <a:pt x="0" y="0"/>
                  </a:moveTo>
                  <a:lnTo>
                    <a:pt x="2858013" y="0"/>
                  </a:lnTo>
                  <a:lnTo>
                    <a:pt x="2858013" y="6866467"/>
                  </a:lnTo>
                  <a:lnTo>
                    <a:pt x="2473942" y="6866467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2">
                <a:lumMod val="75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6" name="Rectangle 28"/>
            <p:cNvSpPr/>
            <p:nvPr/>
          </p:nvSpPr>
          <p:spPr>
            <a:xfrm>
              <a:off x="10898730" y="-8467"/>
              <a:ext cx="1290094" cy="6866467"/>
            </a:xfrm>
            <a:custGeom>
              <a:avLst/>
              <a:gdLst/>
              <a:ahLst/>
              <a:cxnLst/>
              <a:rect l="l" t="t" r="r" b="b"/>
              <a:pathLst>
                <a:path w="1290094" h="6858000">
                  <a:moveTo>
                    <a:pt x="1019735" y="0"/>
                  </a:moveTo>
                  <a:lnTo>
                    <a:pt x="1290094" y="0"/>
                  </a:lnTo>
                  <a:lnTo>
                    <a:pt x="1290094" y="6858000"/>
                  </a:lnTo>
                  <a:lnTo>
                    <a:pt x="0" y="6858000"/>
                  </a:lnTo>
                  <a:lnTo>
                    <a:pt x="1019735" y="0"/>
                  </a:lnTo>
                  <a:close/>
                </a:path>
              </a:pathLst>
            </a:custGeom>
            <a:solidFill>
              <a:schemeClr val="accent1">
                <a:lumMod val="60000"/>
                <a:lumOff val="40000"/>
                <a:alpha val="7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7" name="Rectangle 29"/>
            <p:cNvSpPr/>
            <p:nvPr/>
          </p:nvSpPr>
          <p:spPr>
            <a:xfrm>
              <a:off x="10938999" y="-8467"/>
              <a:ext cx="1249825" cy="6866467"/>
            </a:xfrm>
            <a:custGeom>
              <a:avLst/>
              <a:gdLst/>
              <a:ahLst/>
              <a:cxnLst/>
              <a:rect l="l" t="t" r="r" b="b"/>
              <a:pathLst>
                <a:path w="1249825" h="6858000">
                  <a:moveTo>
                    <a:pt x="0" y="0"/>
                  </a:moveTo>
                  <a:lnTo>
                    <a:pt x="1249825" y="0"/>
                  </a:lnTo>
                  <a:lnTo>
                    <a:pt x="1249825" y="6858000"/>
                  </a:lnTo>
                  <a:lnTo>
                    <a:pt x="1109382" y="6858000"/>
                  </a:lnTo>
                  <a:lnTo>
                    <a:pt x="0" y="0"/>
                  </a:lnTo>
                  <a:close/>
                </a:path>
              </a:pathLst>
            </a:custGeom>
            <a:solidFill>
              <a:schemeClr val="accent1">
                <a:alpha val="6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8" name="Isosceles Triangle 27"/>
            <p:cNvSpPr/>
            <p:nvPr/>
          </p:nvSpPr>
          <p:spPr>
            <a:xfrm>
              <a:off x="10371666" y="3589867"/>
              <a:ext cx="1817159" cy="3268133"/>
            </a:xfrm>
            <a:prstGeom prst="triangle">
              <a:avLst>
                <a:gd name="adj" fmla="val 100000"/>
              </a:avLst>
            </a:prstGeom>
            <a:solidFill>
              <a:schemeClr val="accent1">
                <a:alpha val="80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  <p:sp>
          <p:nvSpPr>
            <p:cNvPr id="29" name="Isosceles Triangle 28"/>
            <p:cNvSpPr/>
            <p:nvPr/>
          </p:nvSpPr>
          <p:spPr>
            <a:xfrm>
              <a:off x="0" y="4013200"/>
              <a:ext cx="448733" cy="2844800"/>
            </a:xfrm>
            <a:prstGeom prst="triangle">
              <a:avLst>
                <a:gd name="adj" fmla="val 0"/>
              </a:avLst>
            </a:prstGeom>
            <a:solidFill>
              <a:schemeClr val="accent1">
                <a:alpha val="85000"/>
              </a:schemeClr>
            </a:solidFill>
            <a:ln>
              <a:noFill/>
            </a:ln>
            <a:effectLst/>
          </p:spPr>
          <p:style>
            <a:lnRef idx="1">
              <a:schemeClr val="accent1"/>
            </a:lnRef>
            <a:fillRef idx="3">
              <a:schemeClr val="accent1"/>
            </a:fillRef>
            <a:effectRef idx="2">
              <a:schemeClr val="accent1"/>
            </a:effectRef>
            <a:fontRef idx="minor">
              <a:schemeClr val="lt1"/>
            </a:fontRef>
          </p:style>
        </p:sp>
      </p:grpSp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677334" y="609600"/>
            <a:ext cx="8596668" cy="13208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cs-CZ" smtClean="0"/>
              <a:t>Kliknutím lze upravit styl.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677334" y="2160589"/>
            <a:ext cx="8596668" cy="388077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 smtClean="0"/>
              <a:t>Upravte styly předlohy textu.</a:t>
            </a:r>
          </a:p>
          <a:p>
            <a:pPr lvl="1"/>
            <a:r>
              <a:rPr lang="cs-CZ" smtClean="0"/>
              <a:t>Druhá úroveň</a:t>
            </a:r>
          </a:p>
          <a:p>
            <a:pPr lvl="2"/>
            <a:r>
              <a:rPr lang="cs-CZ" smtClean="0"/>
              <a:t>Třetí úroveň</a:t>
            </a:r>
          </a:p>
          <a:p>
            <a:pPr lvl="3"/>
            <a:r>
              <a:rPr lang="cs-CZ" smtClean="0"/>
              <a:t>Čtvrtá úroveň</a:t>
            </a:r>
          </a:p>
          <a:p>
            <a:pPr lvl="4"/>
            <a:r>
              <a:rPr lang="cs-CZ" smtClean="0"/>
              <a:t>Pátá úroveň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7205133" y="6041362"/>
            <a:ext cx="9119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BF96E023-61F4-4137-9980-9D20F6255082}" type="datetimeFigureOut">
              <a:rPr lang="cs-CZ" smtClean="0"/>
              <a:t>24.04.2019</a:t>
            </a:fld>
            <a:endParaRPr lang="cs-CZ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677334" y="6041362"/>
            <a:ext cx="6297612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9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8590663" y="6041362"/>
            <a:ext cx="683339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900">
                <a:solidFill>
                  <a:schemeClr val="accent1"/>
                </a:solidFill>
              </a:defRPr>
            </a:lvl1pPr>
          </a:lstStyle>
          <a:p>
            <a:fld id="{374361C2-E437-4D7F-BD45-4E8810E8617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807158897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  <p:sldLayoutId id="2147483672" r:id="rId12"/>
    <p:sldLayoutId id="2147483673" r:id="rId13"/>
    <p:sldLayoutId id="2147483674" r:id="rId14"/>
    <p:sldLayoutId id="2147483675" r:id="rId15"/>
    <p:sldLayoutId id="2147483676" r:id="rId16"/>
  </p:sldLayoutIdLst>
  <p:txStyles>
    <p:titleStyle>
      <a:lvl1pPr algn="l" defTabSz="457200" rtl="0" eaLnBrk="1" latinLnBrk="0" hangingPunct="1">
        <a:spcBef>
          <a:spcPct val="0"/>
        </a:spcBef>
        <a:buNone/>
        <a:defRPr sz="3600" kern="1200">
          <a:solidFill>
            <a:schemeClr val="accent1"/>
          </a:solidFill>
          <a:latin typeface="+mj-lt"/>
          <a:ea typeface="+mj-ea"/>
          <a:cs typeface="+mj-cs"/>
        </a:defRPr>
      </a:lvl1pPr>
      <a:lvl2pPr eaLnBrk="1" hangingPunct="1">
        <a:defRPr>
          <a:solidFill>
            <a:schemeClr val="tx2"/>
          </a:solidFill>
        </a:defRPr>
      </a:lvl2pPr>
      <a:lvl3pPr eaLnBrk="1" hangingPunct="1">
        <a:defRPr>
          <a:solidFill>
            <a:schemeClr val="tx2"/>
          </a:solidFill>
        </a:defRPr>
      </a:lvl3pPr>
      <a:lvl4pPr eaLnBrk="1" hangingPunct="1">
        <a:defRPr>
          <a:solidFill>
            <a:schemeClr val="tx2"/>
          </a:solidFill>
        </a:defRPr>
      </a:lvl4pPr>
      <a:lvl5pPr eaLnBrk="1" hangingPunct="1">
        <a:defRPr>
          <a:solidFill>
            <a:schemeClr val="tx2"/>
          </a:solidFill>
        </a:defRPr>
      </a:lvl5pPr>
      <a:lvl6pPr eaLnBrk="1" hangingPunct="1">
        <a:defRPr>
          <a:solidFill>
            <a:schemeClr val="tx2"/>
          </a:solidFill>
        </a:defRPr>
      </a:lvl6pPr>
      <a:lvl7pPr eaLnBrk="1" hangingPunct="1">
        <a:defRPr>
          <a:solidFill>
            <a:schemeClr val="tx2"/>
          </a:solidFill>
        </a:defRPr>
      </a:lvl7pPr>
      <a:lvl8pPr eaLnBrk="1" hangingPunct="1">
        <a:defRPr>
          <a:solidFill>
            <a:schemeClr val="tx2"/>
          </a:solidFill>
        </a:defRPr>
      </a:lvl8pPr>
      <a:lvl9pPr eaLnBrk="1" hangingPunct="1">
        <a:defRPr>
          <a:solidFill>
            <a:schemeClr val="tx2"/>
          </a:solidFill>
        </a:defRPr>
      </a:lvl9pPr>
    </p:titleStyle>
    <p:bodyStyle>
      <a:lvl1pPr marL="342900" indent="-3429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8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6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4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ts val="1000"/>
        </a:spcBef>
        <a:spcAft>
          <a:spcPts val="0"/>
        </a:spcAft>
        <a:buClr>
          <a:schemeClr val="accent1"/>
        </a:buClr>
        <a:buSzPct val="80000"/>
        <a:buFont typeface="Wingdings 3" charset="2"/>
        <a:buChar char=""/>
        <a:defRPr sz="1200" kern="1200">
          <a:solidFill>
            <a:schemeClr val="tx1">
              <a:lumMod val="75000"/>
              <a:lumOff val="25000"/>
            </a:schemeClr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chart" Target="../charts/chart1.xml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chart" Target="../charts/chart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chart" Target="../charts/chart3.xml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chart" Target="../charts/chart4.xml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chart" Target="../charts/chart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chart" Target="../charts/chart6.xml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chart" Target="../charts/chart7.xml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pPr algn="ctr"/>
            <a:r>
              <a:rPr lang="cs-CZ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00B050"/>
                  </a:outerShdw>
                </a:effectLst>
              </a:rPr>
              <a:t>Členská základna </a:t>
            </a:r>
            <a:r>
              <a:rPr lang="cs-CZ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00B050"/>
                  </a:outerShdw>
                </a:effectLst>
              </a:rPr>
              <a:t/>
            </a:r>
            <a:br>
              <a:rPr lang="cs-CZ" b="1" dirty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00B050"/>
                  </a:outerShdw>
                </a:effectLst>
              </a:rPr>
            </a:br>
            <a:r>
              <a:rPr lang="cs-CZ" b="1" dirty="0" smtClean="0">
                <a:ln w="13462">
                  <a:solidFill>
                    <a:schemeClr val="bg1"/>
                  </a:solidFill>
                  <a:prstDash val="solid"/>
                </a:ln>
                <a:solidFill>
                  <a:schemeClr val="tx1">
                    <a:lumMod val="85000"/>
                    <a:lumOff val="15000"/>
                  </a:schemeClr>
                </a:solidFill>
                <a:effectLst>
                  <a:outerShdw dist="38100" dir="2700000" algn="bl" rotWithShape="0">
                    <a:srgbClr val="00B050"/>
                  </a:outerShdw>
                </a:effectLst>
              </a:rPr>
              <a:t>střediska</a:t>
            </a:r>
            <a:endParaRPr lang="cs-CZ" b="1" dirty="0">
              <a:ln w="13462">
                <a:solidFill>
                  <a:schemeClr val="bg1"/>
                </a:solidFill>
                <a:prstDash val="solid"/>
              </a:ln>
              <a:solidFill>
                <a:schemeClr val="tx1">
                  <a:lumMod val="85000"/>
                  <a:lumOff val="15000"/>
                </a:schemeClr>
              </a:solidFill>
              <a:effectLst>
                <a:outerShdw dist="38100" dir="2700000" algn="bl" rotWithShape="0">
                  <a:srgbClr val="00B050"/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512427750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6" name="Zástupný symbol pro obsah 5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626429920"/>
              </p:ext>
            </p:extLst>
          </p:nvPr>
        </p:nvGraphicFramePr>
        <p:xfrm>
          <a:off x="515447" y="283094"/>
          <a:ext cx="8642350" cy="5559425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877524131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5" name="Zástupný symbol pro obsah 4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300229123"/>
              </p:ext>
            </p:extLst>
          </p:nvPr>
        </p:nvGraphicFramePr>
        <p:xfrm>
          <a:off x="423948" y="374074"/>
          <a:ext cx="8927869" cy="5793970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154418840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Zástupný symbol pro obsah 3"/>
          <p:cNvGraphicFramePr>
            <a:graphicFrameLocks noGrp="1"/>
          </p:cNvGraphicFramePr>
          <p:nvPr>
            <p:ph idx="1"/>
            <p:extLst>
              <p:ext uri="{D42A27DB-BD31-4B8C-83A1-F6EECF244321}">
                <p14:modId xmlns:p14="http://schemas.microsoft.com/office/powerpoint/2010/main" val="2041392761"/>
              </p:ext>
            </p:extLst>
          </p:nvPr>
        </p:nvGraphicFramePr>
        <p:xfrm>
          <a:off x="339366" y="433633"/>
          <a:ext cx="9257550" cy="581244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769545906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1674362234"/>
              </p:ext>
            </p:extLst>
          </p:nvPr>
        </p:nvGraphicFramePr>
        <p:xfrm>
          <a:off x="622168" y="669303"/>
          <a:ext cx="8616099" cy="559952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050175967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364357877"/>
              </p:ext>
            </p:extLst>
          </p:nvPr>
        </p:nvGraphicFramePr>
        <p:xfrm>
          <a:off x="490194" y="263951"/>
          <a:ext cx="8748074" cy="5835191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2996465012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2032362015"/>
              </p:ext>
            </p:extLst>
          </p:nvPr>
        </p:nvGraphicFramePr>
        <p:xfrm>
          <a:off x="471340" y="367645"/>
          <a:ext cx="9059159" cy="6089716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10922357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graphicFrame>
        <p:nvGraphicFramePr>
          <p:cNvPr id="4" name="Graf 3"/>
          <p:cNvGraphicFramePr>
            <a:graphicFrameLocks/>
          </p:cNvGraphicFramePr>
          <p:nvPr>
            <p:extLst>
              <p:ext uri="{D42A27DB-BD31-4B8C-83A1-F6EECF244321}">
                <p14:modId xmlns:p14="http://schemas.microsoft.com/office/powerpoint/2010/main" val="3924214326"/>
              </p:ext>
            </p:extLst>
          </p:nvPr>
        </p:nvGraphicFramePr>
        <p:xfrm>
          <a:off x="292232" y="377072"/>
          <a:ext cx="8955464" cy="5948313"/>
        </p:xfrm>
        <a:graphic>
          <a:graphicData uri="http://schemas.openxmlformats.org/drawingml/2006/chart">
            <c:chart xmlns:c="http://schemas.openxmlformats.org/drawingml/2006/chart" xmlns:r="http://schemas.openxmlformats.org/officeDocument/2006/relationships" r:id="rId2"/>
          </a:graphicData>
        </a:graphic>
      </p:graphicFrame>
    </p:spTree>
    <p:extLst>
      <p:ext uri="{BB962C8B-B14F-4D97-AF65-F5344CB8AC3E}">
        <p14:creationId xmlns:p14="http://schemas.microsoft.com/office/powerpoint/2010/main" val="3086210613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Graf 1"/>
          <p:cNvPicPr>
            <a:picLocks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1008613" y="1140045"/>
            <a:ext cx="8146473" cy="5393758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Obdélník 5"/>
          <p:cNvSpPr/>
          <p:nvPr/>
        </p:nvSpPr>
        <p:spPr>
          <a:xfrm>
            <a:off x="2892789" y="124382"/>
            <a:ext cx="4378123" cy="1015663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cs-CZ" sz="3000" b="1" dirty="0" smtClean="0">
                <a:ln w="0"/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Členská základna</a:t>
            </a:r>
          </a:p>
          <a:p>
            <a:pPr algn="ctr"/>
            <a:r>
              <a:rPr lang="cs-CZ" sz="3000" b="1" cap="none" spc="0" dirty="0" smtClean="0">
                <a:ln w="0"/>
                <a:solidFill>
                  <a:schemeClr val="tx1"/>
                </a:solidFill>
                <a:effectLst>
                  <a:outerShdw blurRad="38100" dist="19050" dir="2700000" algn="tl" rotWithShape="0">
                    <a:schemeClr val="dk1">
                      <a:alpha val="40000"/>
                    </a:schemeClr>
                  </a:outerShdw>
                </a:effectLst>
              </a:rPr>
              <a:t>v okrese Ústí nad Orlicí</a:t>
            </a:r>
            <a:endParaRPr lang="cs-CZ" sz="3000" b="1" cap="none" spc="0" dirty="0">
              <a:ln w="0"/>
              <a:solidFill>
                <a:schemeClr val="tx1"/>
              </a:solidFill>
              <a:effectLst>
                <a:outerShdw blurRad="38100" dist="19050" dir="2700000" algn="tl" rotWithShape="0">
                  <a:schemeClr val="dk1">
                    <a:alpha val="40000"/>
                  </a:schemeClr>
                </a:outerShdw>
              </a:effectLst>
            </a:endParaRPr>
          </a:p>
        </p:txBody>
      </p:sp>
    </p:spTree>
    <p:extLst>
      <p:ext uri="{BB962C8B-B14F-4D97-AF65-F5344CB8AC3E}">
        <p14:creationId xmlns:p14="http://schemas.microsoft.com/office/powerpoint/2010/main" val="1019252497"/>
      </p:ext>
    </p:extLst>
  </p:cSld>
  <p:clrMapOvr>
    <a:masterClrMapping/>
  </p:clrMapOvr>
</p:sld>
</file>

<file path=ppt/theme/theme1.xml><?xml version="1.0" encoding="utf-8"?>
<a:theme xmlns:a="http://schemas.openxmlformats.org/drawingml/2006/main" name="Fazeta">
  <a:themeElements>
    <a:clrScheme name="Fazeta">
      <a:dk1>
        <a:sysClr val="windowText" lastClr="000000"/>
      </a:dk1>
      <a:lt1>
        <a:sysClr val="window" lastClr="FFFFFF"/>
      </a:lt1>
      <a:dk2>
        <a:srgbClr val="2C3C43"/>
      </a:dk2>
      <a:lt2>
        <a:srgbClr val="EBEBEB"/>
      </a:lt2>
      <a:accent1>
        <a:srgbClr val="90C226"/>
      </a:accent1>
      <a:accent2>
        <a:srgbClr val="54A021"/>
      </a:accent2>
      <a:accent3>
        <a:srgbClr val="E6B91E"/>
      </a:accent3>
      <a:accent4>
        <a:srgbClr val="E76618"/>
      </a:accent4>
      <a:accent5>
        <a:srgbClr val="C42F1A"/>
      </a:accent5>
      <a:accent6>
        <a:srgbClr val="918655"/>
      </a:accent6>
      <a:hlink>
        <a:srgbClr val="99CA3C"/>
      </a:hlink>
      <a:folHlink>
        <a:srgbClr val="B9D181"/>
      </a:folHlink>
    </a:clrScheme>
    <a:fontScheme name="Fazeta">
      <a:majorFont>
        <a:latin typeface="Trebuchet MS" panose="020B0603020202020204"/>
        <a:ea typeface=""/>
        <a:cs typeface=""/>
        <a:font script="Jpan" typeface="メイリオ"/>
        <a:font script="Hang" typeface="맑은 고딕"/>
        <a:font script="Hans" typeface="方正姚体"/>
        <a:font script="Hant" typeface="微軟正黑體"/>
        <a:font script="Arab" typeface="Tahoma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 panose="020B0603020202020204"/>
        <a:ea typeface=""/>
        <a:cs typeface=""/>
        <a:font script="Jpan" typeface="メイリオ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Fazeta">
      <a:fillStyleLst>
        <a:solidFill>
          <a:schemeClr val="phClr"/>
        </a:solidFill>
        <a:gradFill rotWithShape="1">
          <a:gsLst>
            <a:gs pos="0">
              <a:schemeClr val="phClr">
                <a:tint val="65000"/>
                <a:lumMod val="110000"/>
              </a:schemeClr>
            </a:gs>
            <a:gs pos="88000">
              <a:schemeClr val="phClr">
                <a:tint val="90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6000"/>
                <a:lumMod val="100000"/>
              </a:schemeClr>
            </a:gs>
            <a:gs pos="78000">
              <a:schemeClr val="phClr">
                <a:shade val="94000"/>
                <a:lumMod val="94000"/>
              </a:schemeClr>
            </a:gs>
          </a:gsLst>
          <a:lin ang="5400000" scaled="0"/>
        </a:gradFill>
      </a:fillStyleLst>
      <a:lnStyleLst>
        <a:ln w="12700" cap="rnd" cmpd="sng" algn="ctr">
          <a:solidFill>
            <a:schemeClr val="phClr"/>
          </a:solidFill>
          <a:prstDash val="solid"/>
        </a:ln>
        <a:ln w="19050" cap="rnd" cmpd="sng" algn="ctr">
          <a:solidFill>
            <a:schemeClr val="phClr"/>
          </a:solidFill>
          <a:prstDash val="solid"/>
        </a:ln>
        <a:ln w="25400" cap="rnd" cmpd="sng" algn="ctr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>
            <a:outerShdw blurRad="38100" dist="254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50800" dist="381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l"/>
          </a:scene3d>
          <a:sp3d prstMaterial="plastic">
            <a:bevelT w="0" h="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90000"/>
                <a:lumMod val="104000"/>
              </a:schemeClr>
            </a:gs>
            <a:gs pos="94000">
              <a:schemeClr val="phClr">
                <a:shade val="96000"/>
                <a:lumMod val="82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0000"/>
                <a:lumMod val="110000"/>
              </a:schemeClr>
            </a:gs>
            <a:gs pos="100000">
              <a:schemeClr val="phClr">
                <a:shade val="94000"/>
                <a:lumMod val="96000"/>
              </a:schemeClr>
            </a:gs>
          </a:gsLst>
          <a:path path="circle">
            <a:fillToRect l="50000" t="50000" r="100000" b="100000"/>
          </a:path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Facet" id="{C0C680CD-088A-49FC-A102-D699147F32B2}" vid="{CFBC31BA-B70F-4F30-BCAA-4F3011E16C4D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Facet</Template>
  <TotalTime>57</TotalTime>
  <Words>62</Words>
  <Application>Microsoft Office PowerPoint</Application>
  <PresentationFormat>Širokoúhlá obrazovka</PresentationFormat>
  <Paragraphs>25</Paragraphs>
  <Slides>9</Slides>
  <Notes>0</Notes>
  <HiddenSlides>0</HiddenSlides>
  <MMClips>0</MMClips>
  <ScaleCrop>false</ScaleCrop>
  <HeadingPairs>
    <vt:vector size="6" baseType="variant">
      <vt:variant>
        <vt:lpstr>Použitá písma</vt:lpstr>
      </vt:variant>
      <vt:variant>
        <vt:i4>3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9</vt:i4>
      </vt:variant>
    </vt:vector>
  </HeadingPairs>
  <TitlesOfParts>
    <vt:vector size="13" baseType="lpstr">
      <vt:lpstr>Arial</vt:lpstr>
      <vt:lpstr>Trebuchet MS</vt:lpstr>
      <vt:lpstr>Wingdings 3</vt:lpstr>
      <vt:lpstr>Fazeta</vt:lpstr>
      <vt:lpstr>Členská základna  střediska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  <vt:lpstr>Prezentace aplikace PowerPoint</vt:lpstr>
    </vt:vector>
  </TitlesOfParts>
  <Company>Policie ČR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Členská základna  2016 - 2019</dc:title>
  <dc:creator>DUŠÁNEK Jiří</dc:creator>
  <cp:lastModifiedBy>DUŠÁNEK Jiří</cp:lastModifiedBy>
  <cp:revision>6</cp:revision>
  <dcterms:created xsi:type="dcterms:W3CDTF">2019-04-24T11:00:18Z</dcterms:created>
  <dcterms:modified xsi:type="dcterms:W3CDTF">2019-04-24T11:58:01Z</dcterms:modified>
</cp:coreProperties>
</file>